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0"/>
  </p:notesMasterIdLst>
  <p:sldIdLst>
    <p:sldId id="410" r:id="rId4"/>
    <p:sldId id="411" r:id="rId5"/>
    <p:sldId id="412" r:id="rId6"/>
    <p:sldId id="413" r:id="rId7"/>
    <p:sldId id="414" r:id="rId8"/>
    <p:sldId id="415" r:id="rId9"/>
    <p:sldId id="416" r:id="rId11"/>
    <p:sldId id="417" r:id="rId12"/>
    <p:sldId id="418" r:id="rId13"/>
    <p:sldId id="419" r:id="rId14"/>
    <p:sldId id="420" r:id="rId15"/>
    <p:sldId id="421" r:id="rId16"/>
    <p:sldId id="422" r:id="rId17"/>
    <p:sldId id="423" r:id="rId18"/>
    <p:sldId id="424" r:id="rId19"/>
    <p:sldId id="429" r:id="rId20"/>
    <p:sldId id="425" r:id="rId21"/>
    <p:sldId id="427" r:id="rId22"/>
    <p:sldId id="426" r:id="rId23"/>
    <p:sldId id="428" r:id="rId24"/>
    <p:sldId id="43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9-03T16:52:23.682" idx="3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032260" y="2713"/>
            <a:ext cx="1885270" cy="6852936"/>
          </a:xfrm>
          <a:custGeom>
            <a:avLst/>
            <a:gdLst/>
            <a:ahLst/>
            <a:cxnLst/>
            <a:rect l="l" t="t" r="r" b="b"/>
            <a:pathLst>
              <a:path w="1653539" h="6015355">
                <a:moveTo>
                  <a:pt x="0" y="6015037"/>
                </a:moveTo>
                <a:lnTo>
                  <a:pt x="1653255" y="6015037"/>
                </a:lnTo>
                <a:lnTo>
                  <a:pt x="1653255" y="0"/>
                </a:lnTo>
                <a:lnTo>
                  <a:pt x="0" y="6015037"/>
                </a:lnTo>
                <a:close/>
              </a:path>
            </a:pathLst>
          </a:custGeom>
          <a:solidFill>
            <a:srgbClr val="DF6110"/>
          </a:solidFill>
        </p:spPr>
        <p:txBody>
          <a:bodyPr wrap="square" lIns="0" tIns="0" rIns="0" bIns="0" rtlCol="0"/>
          <a:lstStyle/>
          <a:p>
            <a:pPr defTabSz="1042035"/>
            <a:endParaRPr sz="210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5032260" y="2713"/>
            <a:ext cx="1885270" cy="6852936"/>
          </a:xfrm>
          <a:custGeom>
            <a:avLst/>
            <a:gdLst/>
            <a:ahLst/>
            <a:cxnLst/>
            <a:rect l="l" t="t" r="r" b="b"/>
            <a:pathLst>
              <a:path w="1653539" h="6015355">
                <a:moveTo>
                  <a:pt x="1653255" y="6015037"/>
                </a:moveTo>
                <a:lnTo>
                  <a:pt x="1653255" y="0"/>
                </a:lnTo>
                <a:lnTo>
                  <a:pt x="0" y="6015037"/>
                </a:lnTo>
                <a:lnTo>
                  <a:pt x="1653255" y="6015037"/>
                </a:lnTo>
                <a:close/>
              </a:path>
            </a:pathLst>
          </a:custGeom>
          <a:ln w="11138">
            <a:solidFill>
              <a:srgbClr val="E06312"/>
            </a:solidFill>
          </a:ln>
        </p:spPr>
        <p:txBody>
          <a:bodyPr wrap="square" lIns="0" tIns="0" rIns="0" bIns="0" rtlCol="0"/>
          <a:lstStyle/>
          <a:p>
            <a:pPr defTabSz="1042035"/>
            <a:endParaRPr sz="210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6917208" y="2713"/>
            <a:ext cx="5268479" cy="6852936"/>
          </a:xfrm>
          <a:custGeom>
            <a:avLst/>
            <a:gdLst/>
            <a:ahLst/>
            <a:cxnLst/>
            <a:rect l="l" t="t" r="r" b="b"/>
            <a:pathLst>
              <a:path w="4620895" h="6015355">
                <a:moveTo>
                  <a:pt x="0" y="0"/>
                </a:moveTo>
                <a:lnTo>
                  <a:pt x="4620299" y="0"/>
                </a:lnTo>
                <a:lnTo>
                  <a:pt x="4620299" y="6015037"/>
                </a:lnTo>
                <a:lnTo>
                  <a:pt x="0" y="6015037"/>
                </a:lnTo>
                <a:lnTo>
                  <a:pt x="0" y="0"/>
                </a:lnTo>
                <a:close/>
              </a:path>
            </a:pathLst>
          </a:custGeom>
          <a:solidFill>
            <a:srgbClr val="DF6110"/>
          </a:solidFill>
        </p:spPr>
        <p:txBody>
          <a:bodyPr wrap="square" lIns="0" tIns="0" rIns="0" bIns="0" rtlCol="0"/>
          <a:lstStyle/>
          <a:p>
            <a:pPr defTabSz="1042035"/>
            <a:endParaRPr sz="2100"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6917208" y="2713"/>
            <a:ext cx="5268479" cy="6852936"/>
          </a:xfrm>
          <a:custGeom>
            <a:avLst/>
            <a:gdLst/>
            <a:ahLst/>
            <a:cxnLst/>
            <a:rect l="l" t="t" r="r" b="b"/>
            <a:pathLst>
              <a:path w="4620895" h="6015355">
                <a:moveTo>
                  <a:pt x="0" y="0"/>
                </a:moveTo>
                <a:lnTo>
                  <a:pt x="4620299" y="0"/>
                </a:lnTo>
                <a:lnTo>
                  <a:pt x="4620299" y="6015037"/>
                </a:lnTo>
                <a:lnTo>
                  <a:pt x="0" y="6015037"/>
                </a:lnTo>
                <a:lnTo>
                  <a:pt x="0" y="0"/>
                </a:lnTo>
                <a:close/>
              </a:path>
            </a:pathLst>
          </a:custGeom>
          <a:ln w="11138">
            <a:solidFill>
              <a:srgbClr val="E06312"/>
            </a:solidFill>
          </a:ln>
        </p:spPr>
        <p:txBody>
          <a:bodyPr wrap="square" lIns="0" tIns="0" rIns="0" bIns="0" rtlCol="0"/>
          <a:lstStyle/>
          <a:p>
            <a:pPr defTabSz="1042035"/>
            <a:endParaRPr sz="2100"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2142730" y="2803086"/>
            <a:ext cx="3357733" cy="10579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1042035"/>
            <a:endParaRPr sz="210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423217" y="2760065"/>
            <a:ext cx="3076960" cy="7603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PMingLiU"/>
                <a:cs typeface="PMingLiU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2693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31783" y="1587649"/>
            <a:ext cx="3528431" cy="846386"/>
          </a:xfrm>
        </p:spPr>
        <p:txBody>
          <a:bodyPr lIns="0" tIns="0" rIns="0" bIns="0"/>
          <a:lstStyle>
            <a:lvl1pPr>
              <a:defRPr sz="5500" b="0" i="0">
                <a:solidFill>
                  <a:srgbClr val="C00000"/>
                </a:solidFill>
                <a:latin typeface="PMingLiU"/>
                <a:cs typeface="PMingLiU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60023" y="1579564"/>
            <a:ext cx="7071954" cy="307777"/>
          </a:xfrm>
        </p:spPr>
        <p:txBody>
          <a:bodyPr lIns="0" tIns="0" rIns="0" bIns="0"/>
          <a:lstStyle>
            <a:lvl1pPr>
              <a:defRPr sz="2000" b="0" i="0">
                <a:solidFill>
                  <a:srgbClr val="3E3A39"/>
                </a:solidFill>
                <a:latin typeface="PMingLiU"/>
                <a:cs typeface="PMingLiU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286098" y="2047729"/>
            <a:ext cx="3494646" cy="36981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1042035"/>
            <a:endParaRPr sz="210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31783" y="1587649"/>
            <a:ext cx="3528431" cy="846386"/>
          </a:xfrm>
        </p:spPr>
        <p:txBody>
          <a:bodyPr lIns="0" tIns="0" rIns="0" bIns="0"/>
          <a:lstStyle>
            <a:lvl1pPr>
              <a:defRPr sz="5500" b="0" i="0">
                <a:solidFill>
                  <a:srgbClr val="C00000"/>
                </a:solidFill>
                <a:latin typeface="PMingLiU"/>
                <a:cs typeface="PMingLiU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1" y="1577340"/>
            <a:ext cx="5303520" cy="2693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1" y="1577340"/>
            <a:ext cx="5303520" cy="2693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611" y="2711"/>
            <a:ext cx="12188388" cy="41618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1042035"/>
            <a:endParaRPr sz="210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" y="5078692"/>
            <a:ext cx="12191999" cy="17765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1042035"/>
            <a:endParaRPr sz="210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3977523" y="2617922"/>
            <a:ext cx="1623911" cy="1622626"/>
          </a:xfrm>
          <a:custGeom>
            <a:avLst/>
            <a:gdLst/>
            <a:ahLst/>
            <a:cxnLst/>
            <a:rect l="l" t="t" r="r" b="b"/>
            <a:pathLst>
              <a:path w="1424304" h="1424304">
                <a:moveTo>
                  <a:pt x="1186573" y="1423893"/>
                </a:moveTo>
                <a:lnTo>
                  <a:pt x="237320" y="1423893"/>
                </a:lnTo>
                <a:lnTo>
                  <a:pt x="189492" y="1419072"/>
                </a:lnTo>
                <a:lnTo>
                  <a:pt x="144944" y="1405244"/>
                </a:lnTo>
                <a:lnTo>
                  <a:pt x="104632" y="1383363"/>
                </a:lnTo>
                <a:lnTo>
                  <a:pt x="69509" y="1354384"/>
                </a:lnTo>
                <a:lnTo>
                  <a:pt x="40530" y="1319261"/>
                </a:lnTo>
                <a:lnTo>
                  <a:pt x="18649" y="1278949"/>
                </a:lnTo>
                <a:lnTo>
                  <a:pt x="4821" y="1234401"/>
                </a:lnTo>
                <a:lnTo>
                  <a:pt x="0" y="1186573"/>
                </a:lnTo>
                <a:lnTo>
                  <a:pt x="0" y="237320"/>
                </a:lnTo>
                <a:lnTo>
                  <a:pt x="4821" y="189492"/>
                </a:lnTo>
                <a:lnTo>
                  <a:pt x="18649" y="144944"/>
                </a:lnTo>
                <a:lnTo>
                  <a:pt x="40530" y="104632"/>
                </a:lnTo>
                <a:lnTo>
                  <a:pt x="69509" y="69509"/>
                </a:lnTo>
                <a:lnTo>
                  <a:pt x="104632" y="40530"/>
                </a:lnTo>
                <a:lnTo>
                  <a:pt x="144944" y="18649"/>
                </a:lnTo>
                <a:lnTo>
                  <a:pt x="189492" y="4821"/>
                </a:lnTo>
                <a:lnTo>
                  <a:pt x="237320" y="0"/>
                </a:lnTo>
                <a:lnTo>
                  <a:pt x="1186573" y="0"/>
                </a:lnTo>
                <a:lnTo>
                  <a:pt x="1234401" y="4821"/>
                </a:lnTo>
                <a:lnTo>
                  <a:pt x="1278949" y="18649"/>
                </a:lnTo>
                <a:lnTo>
                  <a:pt x="1319261" y="40530"/>
                </a:lnTo>
                <a:lnTo>
                  <a:pt x="1354384" y="69509"/>
                </a:lnTo>
                <a:lnTo>
                  <a:pt x="1383363" y="104632"/>
                </a:lnTo>
                <a:lnTo>
                  <a:pt x="1405244" y="144944"/>
                </a:lnTo>
                <a:lnTo>
                  <a:pt x="1419072" y="189492"/>
                </a:lnTo>
                <a:lnTo>
                  <a:pt x="1423893" y="237320"/>
                </a:lnTo>
                <a:lnTo>
                  <a:pt x="1423893" y="1186573"/>
                </a:lnTo>
                <a:lnTo>
                  <a:pt x="1419072" y="1234401"/>
                </a:lnTo>
                <a:lnTo>
                  <a:pt x="1405244" y="1278949"/>
                </a:lnTo>
                <a:lnTo>
                  <a:pt x="1383363" y="1319261"/>
                </a:lnTo>
                <a:lnTo>
                  <a:pt x="1354384" y="1354384"/>
                </a:lnTo>
                <a:lnTo>
                  <a:pt x="1319261" y="1383363"/>
                </a:lnTo>
                <a:lnTo>
                  <a:pt x="1278949" y="1405244"/>
                </a:lnTo>
                <a:lnTo>
                  <a:pt x="1234401" y="1419072"/>
                </a:lnTo>
                <a:lnTo>
                  <a:pt x="1186573" y="1423893"/>
                </a:lnTo>
                <a:close/>
              </a:path>
            </a:pathLst>
          </a:custGeom>
          <a:solidFill>
            <a:srgbClr val="E9E9E9"/>
          </a:solidFill>
        </p:spPr>
        <p:txBody>
          <a:bodyPr wrap="square" lIns="0" tIns="0" rIns="0" bIns="0" rtlCol="0"/>
          <a:lstStyle/>
          <a:p>
            <a:pPr defTabSz="1042035"/>
            <a:endParaRPr sz="210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31783" y="1587649"/>
            <a:ext cx="3528431" cy="846386"/>
          </a:xfrm>
        </p:spPr>
        <p:txBody>
          <a:bodyPr lIns="0" tIns="0" rIns="0" bIns="0"/>
          <a:lstStyle>
            <a:lvl1pPr>
              <a:defRPr sz="5500" b="0" i="0">
                <a:solidFill>
                  <a:srgbClr val="C00000"/>
                </a:solidFill>
                <a:latin typeface="PMingLiU"/>
                <a:cs typeface="PMingLiU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31783" y="1587649"/>
            <a:ext cx="3528431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C00000"/>
                </a:solidFill>
                <a:latin typeface="PMingLiU"/>
                <a:cs typeface="PMingLiU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60023" y="1579564"/>
            <a:ext cx="7071954" cy="2693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50" b="0" i="0">
                <a:solidFill>
                  <a:srgbClr val="3E3A39"/>
                </a:solidFill>
                <a:latin typeface="PMingLiU"/>
                <a:cs typeface="PMingLiU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2035"/>
            <a:endParaRPr sz="21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2035"/>
            <a:fld id="{1D8BD707-D9CF-40AE-B4C6-C98DA3205C09}" type="datetimeFigureOut">
              <a:rPr lang="en-US" sz="2100">
                <a:solidFill>
                  <a:prstClr val="black">
                    <a:tint val="75000"/>
                  </a:prstClr>
                </a:solidFill>
              </a:rPr>
            </a:fld>
            <a:endParaRPr lang="en-US" sz="21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2035"/>
            <a:fld id="{B6F15528-21DE-4FAA-801E-634DDDAF4B2B}" type="slidenum">
              <a:rPr sz="2100">
                <a:solidFill>
                  <a:prstClr val="black">
                    <a:tint val="75000"/>
                  </a:prstClr>
                </a:solidFill>
              </a:rPr>
            </a:fld>
            <a:endParaRPr sz="210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521335">
        <a:defRPr>
          <a:latin typeface="+mn-lt"/>
          <a:ea typeface="+mn-ea"/>
          <a:cs typeface="+mn-cs"/>
        </a:defRPr>
      </a:lvl2pPr>
      <a:lvl3pPr marL="1042035">
        <a:defRPr>
          <a:latin typeface="+mn-lt"/>
          <a:ea typeface="+mn-ea"/>
          <a:cs typeface="+mn-cs"/>
        </a:defRPr>
      </a:lvl3pPr>
      <a:lvl4pPr marL="1563370">
        <a:defRPr>
          <a:latin typeface="+mn-lt"/>
          <a:ea typeface="+mn-ea"/>
          <a:cs typeface="+mn-cs"/>
        </a:defRPr>
      </a:lvl4pPr>
      <a:lvl5pPr marL="2084705">
        <a:defRPr>
          <a:latin typeface="+mn-lt"/>
          <a:ea typeface="+mn-ea"/>
          <a:cs typeface="+mn-cs"/>
        </a:defRPr>
      </a:lvl5pPr>
      <a:lvl6pPr marL="2605405">
        <a:defRPr>
          <a:latin typeface="+mn-lt"/>
          <a:ea typeface="+mn-ea"/>
          <a:cs typeface="+mn-cs"/>
        </a:defRPr>
      </a:lvl6pPr>
      <a:lvl7pPr marL="3126740">
        <a:defRPr>
          <a:latin typeface="+mn-lt"/>
          <a:ea typeface="+mn-ea"/>
          <a:cs typeface="+mn-cs"/>
        </a:defRPr>
      </a:lvl7pPr>
      <a:lvl8pPr marL="3648075">
        <a:defRPr>
          <a:latin typeface="+mn-lt"/>
          <a:ea typeface="+mn-ea"/>
          <a:cs typeface="+mn-cs"/>
        </a:defRPr>
      </a:lvl8pPr>
      <a:lvl9pPr marL="416877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521335">
        <a:defRPr>
          <a:latin typeface="+mn-lt"/>
          <a:ea typeface="+mn-ea"/>
          <a:cs typeface="+mn-cs"/>
        </a:defRPr>
      </a:lvl2pPr>
      <a:lvl3pPr marL="1042035">
        <a:defRPr>
          <a:latin typeface="+mn-lt"/>
          <a:ea typeface="+mn-ea"/>
          <a:cs typeface="+mn-cs"/>
        </a:defRPr>
      </a:lvl3pPr>
      <a:lvl4pPr marL="1563370">
        <a:defRPr>
          <a:latin typeface="+mn-lt"/>
          <a:ea typeface="+mn-ea"/>
          <a:cs typeface="+mn-cs"/>
        </a:defRPr>
      </a:lvl4pPr>
      <a:lvl5pPr marL="2084705">
        <a:defRPr>
          <a:latin typeface="+mn-lt"/>
          <a:ea typeface="+mn-ea"/>
          <a:cs typeface="+mn-cs"/>
        </a:defRPr>
      </a:lvl5pPr>
      <a:lvl6pPr marL="2605405">
        <a:defRPr>
          <a:latin typeface="+mn-lt"/>
          <a:ea typeface="+mn-ea"/>
          <a:cs typeface="+mn-cs"/>
        </a:defRPr>
      </a:lvl6pPr>
      <a:lvl7pPr marL="3126740">
        <a:defRPr>
          <a:latin typeface="+mn-lt"/>
          <a:ea typeface="+mn-ea"/>
          <a:cs typeface="+mn-cs"/>
        </a:defRPr>
      </a:lvl7pPr>
      <a:lvl8pPr marL="3648075">
        <a:defRPr>
          <a:latin typeface="+mn-lt"/>
          <a:ea typeface="+mn-ea"/>
          <a:cs typeface="+mn-cs"/>
        </a:defRPr>
      </a:lvl8pPr>
      <a:lvl9pPr marL="4168775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comments" Target="../comments/comment1.xml"/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5922" rIns="0" bIns="0" rtlCol="0">
            <a:spAutoFit/>
          </a:bodyPr>
          <a:lstStyle/>
          <a:p>
            <a:pPr marL="14605">
              <a:spcBef>
                <a:spcPts val="125"/>
              </a:spcBef>
            </a:pPr>
            <a:r>
              <a:rPr spc="11" dirty="0"/>
              <a:t>无边界校园</a:t>
            </a:r>
            <a:endParaRPr spc="11" dirty="0"/>
          </a:p>
        </p:txBody>
      </p:sp>
      <p:sp>
        <p:nvSpPr>
          <p:cNvPr id="3" name="object 3"/>
          <p:cNvSpPr txBox="1"/>
          <p:nvPr/>
        </p:nvSpPr>
        <p:spPr>
          <a:xfrm>
            <a:off x="6893117" y="3508773"/>
            <a:ext cx="2143736" cy="260838"/>
          </a:xfrm>
          <a:prstGeom prst="rect">
            <a:avLst/>
          </a:prstGeom>
        </p:spPr>
        <p:txBody>
          <a:bodyPr vert="horz" wrap="square" lIns="0" tIns="14474" rIns="0" bIns="0" rtlCol="0">
            <a:spAutoFit/>
          </a:bodyPr>
          <a:lstStyle/>
          <a:p>
            <a:pPr marL="14605" defTabSz="1042035">
              <a:spcBef>
                <a:spcPts val="115"/>
              </a:spcBef>
            </a:pPr>
            <a:r>
              <a:rPr sz="1600" spc="11" dirty="0">
                <a:solidFill>
                  <a:srgbClr val="FFFFFF"/>
                </a:solidFill>
                <a:latin typeface="Roboto"/>
                <a:cs typeface="Roboto"/>
              </a:rPr>
              <a:t>BORDERLESS</a:t>
            </a:r>
            <a:r>
              <a:rPr sz="1600" dirty="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sz="1600" spc="-23" dirty="0">
                <a:solidFill>
                  <a:srgbClr val="FFFFFF"/>
                </a:solidFill>
                <a:latin typeface="Roboto"/>
                <a:cs typeface="Roboto"/>
              </a:rPr>
              <a:t>CAMPUS</a:t>
            </a:r>
            <a:endParaRPr sz="1600">
              <a:solidFill>
                <a:prstClr val="black"/>
              </a:solidFill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线 9"/>
          <p:cNvSpPr>
            <a:spLocks noChangeShapeType="1"/>
          </p:cNvSpPr>
          <p:nvPr/>
        </p:nvSpPr>
        <p:spPr bwMode="auto">
          <a:xfrm>
            <a:off x="2207568" y="1178243"/>
            <a:ext cx="4159009" cy="0"/>
          </a:xfrm>
          <a:prstGeom prst="line">
            <a:avLst/>
          </a:prstGeom>
          <a:noFill/>
          <a:ln w="6350">
            <a:solidFill>
              <a:srgbClr val="FC330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823085" y="1837373"/>
            <a:ext cx="80137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校园部落中，可以显示学校所有的校园社团及组织。也可以通过频道、部门、院系、年级和分类自行选择加入。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部落活力排行榜：</a:t>
            </a:r>
            <a:endParaRPr lang="zh-CN" alt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总部落排行榜显示全省高校最具活力的前十名，全校排行则显示各自学校的前十位；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3552" y="371187"/>
            <a:ext cx="28067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PU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口袋校园</a:t>
            </a:r>
            <a:endParaRPr lang="zh-CN" altLang="en-US" dirty="0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54777" y="727362"/>
            <a:ext cx="0" cy="679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558898" y="371187"/>
            <a:ext cx="1649095" cy="1168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POCKET</a:t>
            </a:r>
            <a:endParaRPr lang="en-US" altLang="zh-CN" dirty="0">
              <a:solidFill>
                <a:srgbClr val="666666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UNIVERSITY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15748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5240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10350" y="457835"/>
            <a:ext cx="3684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3720" y="1243330"/>
            <a:ext cx="208597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校园部落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/>
              <a:t> </a:t>
            </a:r>
            <a:endParaRPr lang="zh-CN" altLang="zh-CN" sz="2400" dirty="0"/>
          </a:p>
          <a:p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0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2603" y="2985453"/>
            <a:ext cx="8258175" cy="37788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线 9"/>
          <p:cNvSpPr>
            <a:spLocks noChangeShapeType="1"/>
          </p:cNvSpPr>
          <p:nvPr/>
        </p:nvSpPr>
        <p:spPr bwMode="auto">
          <a:xfrm>
            <a:off x="2207568" y="1178243"/>
            <a:ext cx="4159009" cy="0"/>
          </a:xfrm>
          <a:prstGeom prst="line">
            <a:avLst/>
          </a:prstGeom>
          <a:noFill/>
          <a:ln w="6350">
            <a:solidFill>
              <a:srgbClr val="FC330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3552" y="371187"/>
            <a:ext cx="28067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PU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口袋校园</a:t>
            </a:r>
            <a:endParaRPr lang="zh-CN" altLang="en-US" dirty="0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54777" y="727362"/>
            <a:ext cx="0" cy="679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558898" y="371187"/>
            <a:ext cx="1649095" cy="1168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POCKET</a:t>
            </a:r>
            <a:endParaRPr lang="en-US" altLang="zh-CN" dirty="0">
              <a:solidFill>
                <a:srgbClr val="666666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UNIVERSITY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15748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5240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10350" y="457835"/>
            <a:ext cx="3684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3720" y="1243330"/>
            <a:ext cx="507682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、申请实践学分（时）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/>
              <a:t> </a:t>
            </a:r>
            <a:endParaRPr lang="zh-CN" altLang="zh-CN" sz="2400" dirty="0"/>
          </a:p>
          <a:p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768" y="1904048"/>
            <a:ext cx="4366895" cy="4802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497955" y="2873375"/>
            <a:ext cx="36576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学生申请实践学分（时）</a:t>
            </a:r>
            <a:endParaRPr lang="zh-CN" altLang="en-US" sz="2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选择需要申请的项目点击后完成填写及选择部分后进行提交：</a:t>
            </a:r>
            <a:endParaRPr lang="zh-CN" altLang="en-US" sz="2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线 9"/>
          <p:cNvSpPr>
            <a:spLocks noChangeShapeType="1"/>
          </p:cNvSpPr>
          <p:nvPr/>
        </p:nvSpPr>
        <p:spPr bwMode="auto">
          <a:xfrm>
            <a:off x="2207568" y="1178243"/>
            <a:ext cx="4159009" cy="0"/>
          </a:xfrm>
          <a:prstGeom prst="line">
            <a:avLst/>
          </a:prstGeom>
          <a:noFill/>
          <a:ln w="6350">
            <a:solidFill>
              <a:srgbClr val="FC330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3552" y="371187"/>
            <a:ext cx="28067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PU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口袋校园</a:t>
            </a:r>
            <a:endParaRPr lang="zh-CN" altLang="en-US" dirty="0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54777" y="727362"/>
            <a:ext cx="0" cy="679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558898" y="371187"/>
            <a:ext cx="1649095" cy="1168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POCKET</a:t>
            </a:r>
            <a:endParaRPr lang="en-US" altLang="zh-CN" dirty="0">
              <a:solidFill>
                <a:srgbClr val="666666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UNIVERSITY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15748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5240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10350" y="457835"/>
            <a:ext cx="3684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23720" y="1243330"/>
            <a:ext cx="336486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、我的申请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/>
              <a:t> </a:t>
            </a:r>
            <a:endParaRPr lang="zh-CN" altLang="zh-CN" sz="2400" dirty="0"/>
          </a:p>
          <a:p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34335" y="1906905"/>
            <a:ext cx="635952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学生可在前台查看个人申请的通过情况及获得学分（学时）明细</a:t>
            </a:r>
            <a:endParaRPr lang="zh-CN" alt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436" y="2508685"/>
            <a:ext cx="9108504" cy="254432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574747" y="4117201"/>
            <a:ext cx="571793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338023" y="5322918"/>
            <a:ext cx="6359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*提交后支持修改：填写申请表提交后，在“待初审”状态下可重新编辑提交内容，再次提交即可；</a:t>
            </a:r>
            <a:endParaRPr lang="zh-CN" alt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线 9"/>
          <p:cNvSpPr>
            <a:spLocks noChangeShapeType="1"/>
          </p:cNvSpPr>
          <p:nvPr/>
        </p:nvSpPr>
        <p:spPr bwMode="auto">
          <a:xfrm>
            <a:off x="2207568" y="1178243"/>
            <a:ext cx="4159009" cy="0"/>
          </a:xfrm>
          <a:prstGeom prst="line">
            <a:avLst/>
          </a:prstGeom>
          <a:noFill/>
          <a:ln w="6350">
            <a:solidFill>
              <a:srgbClr val="FC330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3552" y="371187"/>
            <a:ext cx="28067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PU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口袋校园</a:t>
            </a:r>
            <a:endParaRPr lang="zh-CN" altLang="en-US" dirty="0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54777" y="727362"/>
            <a:ext cx="0" cy="679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558898" y="371187"/>
            <a:ext cx="1649095" cy="1168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POCKET</a:t>
            </a:r>
            <a:endParaRPr lang="en-US" altLang="zh-CN" dirty="0">
              <a:solidFill>
                <a:srgbClr val="666666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UNIVERSITY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15748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5240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10350" y="457835"/>
            <a:ext cx="3684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3485" y="2227580"/>
            <a:ext cx="9271000" cy="4559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290445" y="1397635"/>
            <a:ext cx="79311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1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申请实践学分（或学时）页面由</a:t>
            </a:r>
            <a:r>
              <a:rPr lang="en-US" altLang="zh-CN" sz="1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PU</a:t>
            </a:r>
            <a:r>
              <a:rPr lang="zh-CN" altLang="en-US" sz="1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运营方根据校方第二课堂成绩单相关文件制度在后台建立框架，建立完成发布后则在前台显示，学生可进行申请，上图为测试页面，各校可作为参考，实际操作以各校自身平台为准。</a:t>
            </a:r>
            <a:endParaRPr lang="zh-CN" altLang="en-US" sz="1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线 9"/>
          <p:cNvSpPr>
            <a:spLocks noChangeShapeType="1"/>
          </p:cNvSpPr>
          <p:nvPr/>
        </p:nvSpPr>
        <p:spPr bwMode="auto">
          <a:xfrm>
            <a:off x="2064058" y="1178243"/>
            <a:ext cx="4159009" cy="0"/>
          </a:xfrm>
          <a:prstGeom prst="line">
            <a:avLst/>
          </a:prstGeom>
          <a:noFill/>
          <a:ln w="6350">
            <a:solidFill>
              <a:srgbClr val="FC330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874345" y="2012136"/>
            <a:ext cx="4076576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000" dirty="0">
                <a:solidFill>
                  <a:prstClr val="black"/>
                </a:solidFill>
                <a:latin typeface="Calibri" panose="020F050202020403020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3552" y="371187"/>
            <a:ext cx="28067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PU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口袋校园</a:t>
            </a:r>
            <a:endParaRPr lang="zh-CN" altLang="en-US" dirty="0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54777" y="727362"/>
            <a:ext cx="0" cy="679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558898" y="371187"/>
            <a:ext cx="1649095" cy="1168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POCKET</a:t>
            </a:r>
            <a:endParaRPr lang="en-US" altLang="zh-CN" dirty="0">
              <a:solidFill>
                <a:srgbClr val="666666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UNIVERSITY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15748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5240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3720" y="1310005"/>
            <a:ext cx="263080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客户端登录</a:t>
            </a:r>
            <a:endParaRPr lang="zh-CN" altLang="zh-CN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/>
              <a:t> </a:t>
            </a:r>
            <a:endParaRPr lang="zh-CN" altLang="zh-CN" sz="2400" dirty="0"/>
          </a:p>
          <a:p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3345" y="517225"/>
            <a:ext cx="4571802" cy="1353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选择对应学校、输入学号和密码进行登陆</a:t>
            </a:r>
            <a:endParaRPr lang="zh-CN" altLang="en-US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或使用手机号码登陆（此功能需绑定手机号后方可使用）  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也可用QQ 或者微信登陆，登陆后是游客账号，只能浏览app，如若参加活动需绑定PU账号。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7" name="虚尾箭头 16"/>
          <p:cNvSpPr/>
          <p:nvPr/>
        </p:nvSpPr>
        <p:spPr>
          <a:xfrm>
            <a:off x="4174478" y="3933056"/>
            <a:ext cx="675914" cy="216024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虚尾箭头 17"/>
          <p:cNvSpPr/>
          <p:nvPr/>
        </p:nvSpPr>
        <p:spPr>
          <a:xfrm>
            <a:off x="7348220" y="4003040"/>
            <a:ext cx="581025" cy="215900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099" y="2146817"/>
            <a:ext cx="2382742" cy="42359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720" y="2146935"/>
            <a:ext cx="2430145" cy="4200525"/>
          </a:xfrm>
          <a:prstGeom prst="rect">
            <a:avLst/>
          </a:prstGeom>
        </p:spPr>
      </p:pic>
      <p:pic>
        <p:nvPicPr>
          <p:cNvPr id="4098" name="Picture 2" descr="C:\Users\Administrator\AppData\Local\Temp\WeChat Files\9024517644191051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107" y="2146817"/>
            <a:ext cx="2426379" cy="431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线 9"/>
          <p:cNvSpPr>
            <a:spLocks noChangeShapeType="1"/>
          </p:cNvSpPr>
          <p:nvPr/>
        </p:nvSpPr>
        <p:spPr bwMode="auto">
          <a:xfrm>
            <a:off x="2207568" y="1178243"/>
            <a:ext cx="4159009" cy="0"/>
          </a:xfrm>
          <a:prstGeom prst="line">
            <a:avLst/>
          </a:prstGeom>
          <a:noFill/>
          <a:ln w="6350">
            <a:solidFill>
              <a:srgbClr val="FC330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3552" y="371187"/>
            <a:ext cx="28067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PU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口袋校园</a:t>
            </a:r>
            <a:endParaRPr lang="zh-CN" altLang="en-US" dirty="0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54777" y="727362"/>
            <a:ext cx="0" cy="679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558898" y="371187"/>
            <a:ext cx="1649095" cy="1168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POCKET</a:t>
            </a:r>
            <a:endParaRPr lang="en-US" altLang="zh-CN" dirty="0">
              <a:solidFill>
                <a:srgbClr val="666666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UNIVERSITY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15748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5240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08785" y="1816735"/>
            <a:ext cx="3684270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系统通知：</a:t>
            </a:r>
            <a:endParaRPr lang="zh-CN" altLang="en-US" sz="1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系统消息通知   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校园通知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3.PU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公告            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消息列表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扫一扫：</a:t>
            </a:r>
            <a:endParaRPr lang="zh-CN" altLang="en-US" sz="1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1.无发起活动权限学生扫他人二维码关注好友。 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2. 活动管理员还可帮助他人签到。</a:t>
            </a:r>
            <a:endParaRPr lang="zh-CN" altLang="en-US" sz="1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二维码：</a:t>
            </a:r>
            <a:endParaRPr lang="zh-CN" altLang="en-US" sz="1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buNone/>
            </a:pP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点击开是展示我的二维码，我的 UID，可以用这个二维码进行活动签到，互扫加好友。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95450" y="4583430"/>
            <a:ext cx="39636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打卡：</a:t>
            </a:r>
            <a:endParaRPr lang="zh-CN" altLang="en-US" sz="1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由有发起打卡活动权限的用户发起的任务，学生在规定时间规定地点需要打卡的活动。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学分申请：</a:t>
            </a:r>
            <a:endParaRPr lang="zh-CN" altLang="en-US" sz="1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点击进行学分申请，或搜索查看自己已申请项。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更多应用：</a:t>
            </a:r>
            <a:endParaRPr lang="zh-CN" altLang="en-US" sz="1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查看到活动发布，活动管理，德育分等多个小应用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endParaRPr lang="zh-CN" altLang="en-US" sz="1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708785" y="1255395"/>
            <a:ext cx="36169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8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客户端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首页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635" y="1689735"/>
            <a:ext cx="3716020" cy="37274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线 9"/>
          <p:cNvSpPr>
            <a:spLocks noChangeShapeType="1"/>
          </p:cNvSpPr>
          <p:nvPr/>
        </p:nvSpPr>
        <p:spPr bwMode="auto">
          <a:xfrm>
            <a:off x="2207568" y="1178243"/>
            <a:ext cx="4159009" cy="0"/>
          </a:xfrm>
          <a:prstGeom prst="line">
            <a:avLst/>
          </a:prstGeom>
          <a:noFill/>
          <a:ln w="6350">
            <a:solidFill>
              <a:srgbClr val="FC330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3552" y="371187"/>
            <a:ext cx="28067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PU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口袋校园</a:t>
            </a:r>
            <a:endParaRPr lang="zh-CN" altLang="en-US" dirty="0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54777" y="727362"/>
            <a:ext cx="0" cy="679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454758" y="371187"/>
            <a:ext cx="1649095" cy="1168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POCKET</a:t>
            </a:r>
            <a:endParaRPr lang="en-US" altLang="zh-CN" dirty="0">
              <a:solidFill>
                <a:srgbClr val="666666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UNIVERSITY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15748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5240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497368" y="5342607"/>
            <a:ext cx="1460368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这位同学你的加入理由很充分，不知道副社长这个职位你满意否？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45640" y="1338580"/>
            <a:ext cx="334162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本校活动</a:t>
            </a:r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1975" y="2482850"/>
            <a:ext cx="396875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搜索：</a:t>
            </a:r>
            <a:r>
              <a:rPr lang="zh-CN" altLang="en-US" sz="14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搜索本校内的所有活动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首页图片：</a:t>
            </a:r>
            <a:r>
              <a:rPr lang="zh-CN" altLang="en-US" sz="14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可以在后台全局配置里面上传顶图图片</a:t>
            </a:r>
            <a:endParaRPr lang="en-US" altLang="zh-CN" sz="1400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r>
              <a:rPr lang="zh-CN" altLang="en-US" sz="1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筛选：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可以通过分类、归属组织、以及排序来查找本校的活动。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r>
              <a:rPr lang="zh-CN" altLang="en-US" sz="1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分类：</a:t>
            </a:r>
            <a:r>
              <a:rPr lang="zh-CN" altLang="en-US" sz="14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可以通过学校设置的活动分类筛选</a:t>
            </a:r>
            <a:endParaRPr lang="en-US" altLang="zh-CN" sz="1400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归属组织：</a:t>
            </a:r>
            <a:r>
              <a:rPr lang="zh-CN" altLang="en-US" sz="14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归属组织、院系列表</a:t>
            </a:r>
            <a:endParaRPr lang="en-US" altLang="zh-CN" sz="1400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排序：</a:t>
            </a:r>
            <a:r>
              <a:rPr lang="zh-CN" altLang="en-US" sz="14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即将开始、最热排序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C:\Users\Administrator\AppData\Local\Temp\WeChat Files\68382120512792403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052" y="1981432"/>
            <a:ext cx="2656565" cy="4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线 9"/>
          <p:cNvSpPr>
            <a:spLocks noChangeShapeType="1"/>
          </p:cNvSpPr>
          <p:nvPr/>
        </p:nvSpPr>
        <p:spPr bwMode="auto">
          <a:xfrm>
            <a:off x="2207568" y="1178243"/>
            <a:ext cx="4159009" cy="0"/>
          </a:xfrm>
          <a:prstGeom prst="line">
            <a:avLst/>
          </a:prstGeom>
          <a:noFill/>
          <a:ln w="6350">
            <a:solidFill>
              <a:srgbClr val="FC330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3552" y="371187"/>
            <a:ext cx="28067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PU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口袋校园</a:t>
            </a:r>
            <a:endParaRPr lang="zh-CN" altLang="en-US" dirty="0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54777" y="727362"/>
            <a:ext cx="0" cy="679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454758" y="371187"/>
            <a:ext cx="1649095" cy="1168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POCKET</a:t>
            </a:r>
            <a:endParaRPr lang="en-US" altLang="zh-CN" dirty="0">
              <a:solidFill>
                <a:srgbClr val="666666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UNIVERSITY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15748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5240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497368" y="5342607"/>
            <a:ext cx="1460368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这位同学你的加入理由很充分，不知道副社长这个职位你满意否？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9990" y="1473835"/>
            <a:ext cx="4553585" cy="798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9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客户端参加</a:t>
            </a: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zh-CN" altLang="en-US" sz="28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/>
              <a:t> </a:t>
            </a:r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5600" y="2331231"/>
            <a:ext cx="2566272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信息</a:t>
            </a:r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页面展示活动详细内容和规则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详情</a:t>
            </a:r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显示活动的成员列表（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评价：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活动评论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报名：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报名时点击报名，报名成功后，显示签到，如有签退要求显示签退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7045" y="1406525"/>
            <a:ext cx="2855595" cy="508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2045" y="608965"/>
            <a:ext cx="2815590" cy="50133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874345" y="2012136"/>
            <a:ext cx="4076576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000" dirty="0">
                <a:solidFill>
                  <a:prstClr val="black"/>
                </a:solidFill>
                <a:latin typeface="Calibri" panose="020F050202020403020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1574800" y="458471"/>
            <a:ext cx="2463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524000" y="458471"/>
            <a:ext cx="2463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10350" y="457835"/>
            <a:ext cx="3684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9720" y="276225"/>
            <a:ext cx="966660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签到客户端操作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参加活动同学二维码名片（普通签到）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/>
              <a:t> </a:t>
            </a:r>
            <a:endParaRPr lang="zh-CN" altLang="zh-CN" sz="2800" dirty="0"/>
          </a:p>
          <a:p>
            <a:endParaRPr lang="zh-CN" altLang="zh-CN" sz="2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14875" y="1374775"/>
            <a:ext cx="34671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注意：二维码名片每分钟更新</a:t>
            </a:r>
            <a:endParaRPr lang="zh-CN" altLang="en-US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5" y="2012315"/>
            <a:ext cx="3152140" cy="44951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319135" y="2698115"/>
            <a:ext cx="346710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当主办方扫描二维码后活动签到成功（签退方法一致），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二维码为动态码，不可截图使用。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/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活动签到时间为活动开始前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小时至活动时间结束，活动签退时间为活动结束前半小时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至活动结束后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小时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36" descr="PU 最新logo-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9885" y="276225"/>
            <a:ext cx="1372870" cy="433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910" y="979170"/>
            <a:ext cx="3629660" cy="5416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874345" y="2012136"/>
            <a:ext cx="4076576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000" dirty="0">
                <a:solidFill>
                  <a:prstClr val="black"/>
                </a:solidFill>
                <a:latin typeface="Calibri" panose="020F050202020403020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1574800" y="458471"/>
            <a:ext cx="2463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524000" y="458471"/>
            <a:ext cx="2463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10350" y="457835"/>
            <a:ext cx="3684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9720" y="276225"/>
            <a:ext cx="966660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签到客户端操作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（定位签到）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/>
              <a:t> </a:t>
            </a:r>
            <a:endParaRPr lang="zh-CN" altLang="zh-CN" sz="2800" dirty="0"/>
          </a:p>
          <a:p>
            <a:endParaRPr lang="zh-CN" altLang="zh-CN" sz="2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36" descr="PU 最新logo-2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9885" y="276225"/>
            <a:ext cx="1372870" cy="433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917575"/>
            <a:ext cx="3629660" cy="4762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7405" y="917575"/>
            <a:ext cx="3286760" cy="4762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1065" y="996950"/>
            <a:ext cx="3287395" cy="46831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59435" y="6000115"/>
            <a:ext cx="63226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到达签到范围，点击活动详情页的</a:t>
            </a:r>
            <a:r>
              <a:rPr lang="en-US" altLang="zh-CN"/>
              <a:t>“</a:t>
            </a:r>
            <a:r>
              <a:rPr lang="zh-CN" altLang="en-US"/>
              <a:t>签到</a:t>
            </a:r>
            <a:r>
              <a:rPr lang="en-US" altLang="zh-CN"/>
              <a:t>”</a:t>
            </a:r>
            <a:r>
              <a:rPr lang="zh-CN" altLang="en-US"/>
              <a:t>，进入活动打卡界面，点击绿色圆圈里的</a:t>
            </a:r>
            <a:r>
              <a:rPr lang="en-US" altLang="zh-CN"/>
              <a:t>“</a:t>
            </a:r>
            <a:r>
              <a:rPr lang="zh-CN" altLang="en-US"/>
              <a:t>签到</a:t>
            </a:r>
            <a:r>
              <a:rPr lang="en-US" altLang="zh-CN"/>
              <a:t>”</a:t>
            </a:r>
            <a:r>
              <a:rPr lang="zh-CN" altLang="en-US"/>
              <a:t>，进行定位签到。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3801" y="548679"/>
            <a:ext cx="5328592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PU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操作手册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38832" y="3959167"/>
            <a:ext cx="79208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     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PU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客户端下载                                      PU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微信服务号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zh-CN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/>
              <a:t> </a:t>
            </a:r>
            <a:endParaRPr lang="en-US" altLang="zh-CN" dirty="0"/>
          </a:p>
          <a:p>
            <a:r>
              <a:rPr lang="en-US" altLang="zh-CN" dirty="0"/>
              <a:t>            </a:t>
            </a:r>
            <a:br>
              <a:rPr lang="en-US" altLang="zh-CN" dirty="0"/>
            </a:br>
            <a:r>
              <a:rPr lang="en-US" altLang="zh-CN" dirty="0"/>
              <a:t> </a:t>
            </a:r>
            <a:endParaRPr lang="zh-CN" altLang="zh-CN" dirty="0"/>
          </a:p>
        </p:txBody>
      </p:sp>
      <p:sp>
        <p:nvSpPr>
          <p:cNvPr id="6" name="矩形 5"/>
          <p:cNvSpPr/>
          <p:nvPr/>
        </p:nvSpPr>
        <p:spPr>
          <a:xfrm>
            <a:off x="2567305" y="5300980"/>
            <a:ext cx="744728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地址：苏州市吴中区星湖街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328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号创意产业园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栋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102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室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www.pocketuni.net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9655" y="2220595"/>
            <a:ext cx="1640205" cy="1622425"/>
          </a:xfrm>
          <a:prstGeom prst="rect">
            <a:avLst/>
          </a:prstGeom>
        </p:spPr>
      </p:pic>
      <p:pic>
        <p:nvPicPr>
          <p:cNvPr id="8" name="图片 7" descr="downloa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3740" y="2220595"/>
            <a:ext cx="1738630" cy="173863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62865" y="296545"/>
            <a:ext cx="8240395" cy="11988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签到客户端操作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外勤打卡（成员自主操作）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/>
              <a:t> </a:t>
            </a:r>
            <a:endParaRPr lang="zh-CN" altLang="zh-CN" sz="2400" dirty="0"/>
          </a:p>
          <a:p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6390" y="1073150"/>
            <a:ext cx="3564255" cy="5491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0" y="1174115"/>
            <a:ext cx="3282315" cy="53905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9725" y="1123950"/>
            <a:ext cx="3199130" cy="5233035"/>
          </a:xfrm>
          <a:prstGeom prst="rect">
            <a:avLst/>
          </a:prstGeom>
        </p:spPr>
      </p:pic>
      <p:pic>
        <p:nvPicPr>
          <p:cNvPr id="7" name="图片 36" descr="PU 最新logo-2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9885" y="276225"/>
            <a:ext cx="1372870" cy="4330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线 9"/>
          <p:cNvSpPr>
            <a:spLocks noChangeShapeType="1"/>
          </p:cNvSpPr>
          <p:nvPr/>
        </p:nvSpPr>
        <p:spPr bwMode="auto">
          <a:xfrm>
            <a:off x="2207568" y="1178243"/>
            <a:ext cx="4159009" cy="0"/>
          </a:xfrm>
          <a:prstGeom prst="line">
            <a:avLst/>
          </a:prstGeom>
          <a:noFill/>
          <a:ln w="6350">
            <a:solidFill>
              <a:srgbClr val="FC330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3552" y="371187"/>
            <a:ext cx="28067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PU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口袋校园</a:t>
            </a:r>
            <a:endParaRPr lang="zh-CN" altLang="en-US" dirty="0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54777" y="727362"/>
            <a:ext cx="0" cy="679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454758" y="371187"/>
            <a:ext cx="1649095" cy="1168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POCKET</a:t>
            </a:r>
            <a:endParaRPr lang="en-US" altLang="zh-CN" dirty="0">
              <a:solidFill>
                <a:srgbClr val="666666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UNIVERSITY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15748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524000" y="458471"/>
            <a:ext cx="3098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497368" y="5342607"/>
            <a:ext cx="1460368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这位同学你的加入理由很充分，不知道副社长这个职位你满意否？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9260" y="1406525"/>
            <a:ext cx="3700145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客户端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我的设置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/>
              <a:t> </a:t>
            </a:r>
            <a:endParaRPr lang="zh-CN" altLang="zh-CN" dirty="0"/>
          </a:p>
          <a:p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9260" y="2132012"/>
            <a:ext cx="508000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设置：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个人资料、修改密码、绑定手机、清除缓存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、绑定身份证号码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等信息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二维码：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活动参与二维码及加好友二维码（每分钟自动更新，短时间有效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个人主页：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个性签名、关注和被关注状态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46885" y="4109403"/>
            <a:ext cx="5080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福利中心：平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台PU豆获得中心以及趣味功能</a:t>
            </a:r>
            <a:endParaRPr lang="en-US" altLang="zh-CN" sz="1600"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订单：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平台消费订单，以及PU币提现明细</a:t>
            </a:r>
            <a:endParaRPr lang="en-US" altLang="zh-CN" sz="1600"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我的PU：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PU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相关的功能、收藏的活动、参加的部落、发起的申诉、我的学分、标签、客服等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0480" y="458470"/>
            <a:ext cx="3517900" cy="62579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8460" y="775970"/>
            <a:ext cx="71678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网页版登录：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www.pocketuni.net</a:t>
            </a:r>
            <a:endParaRPr lang="en-US" altLang="zh-CN" sz="2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或直接搜索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pu</a:t>
            </a:r>
            <a:r>
              <a:rPr lang="zh-CN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口袋校园</a:t>
            </a:r>
            <a:endParaRPr lang="zh-CN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点击右上角【登录】</a:t>
            </a:r>
            <a:endParaRPr lang="zh-CN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159635"/>
            <a:ext cx="12192000" cy="52367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线 9"/>
          <p:cNvSpPr>
            <a:spLocks noChangeShapeType="1"/>
          </p:cNvSpPr>
          <p:nvPr/>
        </p:nvSpPr>
        <p:spPr bwMode="auto">
          <a:xfrm>
            <a:off x="911425" y="1178243"/>
            <a:ext cx="5545345" cy="0"/>
          </a:xfrm>
          <a:prstGeom prst="line">
            <a:avLst/>
          </a:prstGeom>
          <a:noFill/>
          <a:ln w="6350">
            <a:solidFill>
              <a:srgbClr val="FC330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67127" y="2011471"/>
            <a:ext cx="543543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9403" y="371188"/>
            <a:ext cx="374229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PU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口袋校园</a:t>
            </a:r>
            <a:endParaRPr lang="zh-CN" altLang="en-US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3907703" y="727363"/>
            <a:ext cx="0" cy="679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880584" y="371188"/>
            <a:ext cx="1665008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666666"/>
                </a:solidFill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</a:rPr>
              <a:t>POCKET</a:t>
            </a:r>
            <a:endParaRPr lang="en-US" altLang="zh-CN" dirty="0">
              <a:solidFill>
                <a:srgbClr val="666666"/>
              </a:solidFill>
              <a:latin typeface="Calibri" panose="020F050202020403020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66666"/>
                </a:solidFill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</a:rPr>
              <a:t>UNIVERSITY</a:t>
            </a:r>
            <a:endParaRPr lang="en-US" altLang="zh-CN" sz="2400" dirty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4785" y="1328420"/>
            <a:ext cx="1020572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zh-CN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67733" y="457916"/>
            <a:ext cx="24878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64807" y="2062076"/>
            <a:ext cx="5324109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网页版登录：</a:t>
            </a:r>
            <a:r>
              <a:rPr lang="en-US" altLang="zh-CN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www.pocketuni.net</a:t>
            </a:r>
            <a:endParaRPr lang="en-US" altLang="zh-CN" sz="2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账号密码登录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选择学校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输入学号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首次登录输入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初始密码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初始密码由学校导入数据时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自定义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手机号登录只有用学号登录绑定过手机号的用户才可以，首次登录不可以用手机号登录；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扫码登录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登录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APP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后打开扫描二维码，快捷登录；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0" y="457916"/>
            <a:ext cx="24878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25590" y="2703579"/>
            <a:ext cx="1204331" cy="4076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9795" y="1328420"/>
            <a:ext cx="3931285" cy="51104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线 9"/>
          <p:cNvSpPr>
            <a:spLocks noChangeShapeType="1"/>
          </p:cNvSpPr>
          <p:nvPr/>
        </p:nvSpPr>
        <p:spPr bwMode="auto">
          <a:xfrm>
            <a:off x="911425" y="1178243"/>
            <a:ext cx="5545345" cy="0"/>
          </a:xfrm>
          <a:prstGeom prst="line">
            <a:avLst/>
          </a:prstGeom>
          <a:noFill/>
          <a:ln w="6350">
            <a:solidFill>
              <a:srgbClr val="FC330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67127" y="2011471"/>
            <a:ext cx="543543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000" dirty="0">
                <a:solidFill>
                  <a:prstClr val="black"/>
                </a:solidFill>
                <a:latin typeface="Calibri" panose="020F050202020403020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9403" y="371188"/>
            <a:ext cx="374229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PU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口袋校园</a:t>
            </a:r>
            <a:endParaRPr lang="zh-CN" altLang="en-US" dirty="0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907703" y="727363"/>
            <a:ext cx="0" cy="679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046531" y="371188"/>
            <a:ext cx="1665008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POCKET</a:t>
            </a:r>
            <a:endParaRPr lang="en-US" altLang="zh-CN" dirty="0">
              <a:solidFill>
                <a:srgbClr val="666666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UNIVERSITY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67733" y="457916"/>
            <a:ext cx="24878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0" y="457916"/>
            <a:ext cx="24878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24787" y="2279651"/>
            <a:ext cx="3902287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首次登录者需要在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PU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的进行账号初始化，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网页版界面登录会提示 【请完善个人资料】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66" y="1638380"/>
            <a:ext cx="4336495" cy="4542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线 9"/>
          <p:cNvSpPr>
            <a:spLocks noChangeShapeType="1"/>
          </p:cNvSpPr>
          <p:nvPr/>
        </p:nvSpPr>
        <p:spPr bwMode="auto">
          <a:xfrm>
            <a:off x="911425" y="1178243"/>
            <a:ext cx="5545345" cy="0"/>
          </a:xfrm>
          <a:prstGeom prst="line">
            <a:avLst/>
          </a:prstGeom>
          <a:noFill/>
          <a:ln w="6350">
            <a:solidFill>
              <a:srgbClr val="FC330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67127" y="2011471"/>
            <a:ext cx="543543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000" dirty="0">
                <a:solidFill>
                  <a:prstClr val="black"/>
                </a:solidFill>
                <a:latin typeface="Calibri" panose="020F050202020403020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9403" y="371188"/>
            <a:ext cx="374229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PU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口袋校园</a:t>
            </a:r>
            <a:endParaRPr lang="zh-CN" altLang="en-US" dirty="0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907703" y="727363"/>
            <a:ext cx="0" cy="679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046531" y="371188"/>
            <a:ext cx="1665008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POCKET</a:t>
            </a:r>
            <a:endParaRPr lang="en-US" altLang="zh-CN" dirty="0">
              <a:solidFill>
                <a:srgbClr val="666666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UNIVERSITY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67733" y="457916"/>
            <a:ext cx="24878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0" y="457916"/>
            <a:ext cx="24878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81800" y="457835"/>
            <a:ext cx="4912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按要求完善初始化资料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6461414" y="3415553"/>
            <a:ext cx="1247987" cy="2159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"/>
          <p:cNvSpPr txBox="1"/>
          <p:nvPr/>
        </p:nvSpPr>
        <p:spPr>
          <a:xfrm>
            <a:off x="7791874" y="2292169"/>
            <a:ext cx="3902287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完善账户个人资料，红色星号为必填项目，昵称、密码、手机号码、验证码、籍贯、身份证号码，填写完毕后，点击“创建账号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“初始化动作完成。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210" y="1406525"/>
            <a:ext cx="5797550" cy="50228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线 9"/>
          <p:cNvSpPr>
            <a:spLocks noChangeShapeType="1"/>
          </p:cNvSpPr>
          <p:nvPr/>
        </p:nvSpPr>
        <p:spPr bwMode="auto">
          <a:xfrm>
            <a:off x="2207568" y="1178243"/>
            <a:ext cx="4159009" cy="0"/>
          </a:xfrm>
          <a:prstGeom prst="line">
            <a:avLst/>
          </a:prstGeom>
          <a:noFill/>
          <a:ln w="6350">
            <a:solidFill>
              <a:srgbClr val="FC330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874345" y="2012136"/>
            <a:ext cx="4076576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000" dirty="0">
                <a:solidFill>
                  <a:prstClr val="black"/>
                </a:solidFill>
                <a:latin typeface="Calibri" panose="020F050202020403020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3552" y="371187"/>
            <a:ext cx="28067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PU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口袋校园</a:t>
            </a:r>
            <a:endParaRPr lang="zh-CN" altLang="en-US" dirty="0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54777" y="727362"/>
            <a:ext cx="0" cy="679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558898" y="371187"/>
            <a:ext cx="1649095" cy="1168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POCKET</a:t>
            </a:r>
            <a:endParaRPr lang="en-US" altLang="zh-CN" dirty="0">
              <a:solidFill>
                <a:srgbClr val="666666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UNIVERSITY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1574800" y="458471"/>
            <a:ext cx="2463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524000" y="458471"/>
            <a:ext cx="2463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07075" y="1178560"/>
            <a:ext cx="4378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账号正式激活可以正常使用操作啦</a:t>
            </a: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704975"/>
            <a:ext cx="9798685" cy="4953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线 9"/>
          <p:cNvSpPr>
            <a:spLocks noChangeShapeType="1"/>
          </p:cNvSpPr>
          <p:nvPr/>
        </p:nvSpPr>
        <p:spPr bwMode="auto">
          <a:xfrm>
            <a:off x="2207568" y="1178243"/>
            <a:ext cx="4159009" cy="0"/>
          </a:xfrm>
          <a:prstGeom prst="line">
            <a:avLst/>
          </a:prstGeom>
          <a:noFill/>
          <a:ln w="6350">
            <a:solidFill>
              <a:srgbClr val="FC330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874345" y="2012136"/>
            <a:ext cx="4076576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000" dirty="0">
                <a:solidFill>
                  <a:prstClr val="black"/>
                </a:solidFill>
                <a:latin typeface="Calibri" panose="020F050202020403020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3552" y="371187"/>
            <a:ext cx="28067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PU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口袋校园</a:t>
            </a:r>
            <a:endParaRPr lang="zh-CN" altLang="en-US" dirty="0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54777" y="727362"/>
            <a:ext cx="0" cy="679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558898" y="371187"/>
            <a:ext cx="1649095" cy="1168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POCKET</a:t>
            </a:r>
            <a:endParaRPr lang="en-US" altLang="zh-CN" dirty="0">
              <a:solidFill>
                <a:srgbClr val="666666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UNIVERSITY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1574800" y="458471"/>
            <a:ext cx="2463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524000" y="458471"/>
            <a:ext cx="2463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10350" y="457835"/>
            <a:ext cx="3684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75905" y="1971675"/>
            <a:ext cx="312674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1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活动首页：</a:t>
            </a:r>
            <a:endParaRPr lang="zh-CN" altLang="en-US" sz="1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包含热门推荐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PU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官方活动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及全校所有活动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endParaRPr lang="en-US" altLang="zh-CN" sz="1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en-US" altLang="zh-CN" sz="1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校园部落：</a:t>
            </a:r>
            <a:endParaRPr lang="zh-CN" altLang="en-US" sz="1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校内学生组织、学生社团及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团支部统称为校园部落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endParaRPr lang="en-US" altLang="zh-CN" sz="1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en-US" altLang="zh-CN" sz="1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校内通知：</a:t>
            </a:r>
            <a:endParaRPr lang="zh-CN" altLang="en-US" sz="1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可以查看校方发布的通知公告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endParaRPr lang="en-US" altLang="zh-CN" sz="1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en-US" altLang="zh-CN" sz="1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问卷：</a:t>
            </a:r>
            <a:endParaRPr lang="zh-CN" altLang="en-US" sz="1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由校方发布学生完成问卷调查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endParaRPr lang="en-US" altLang="zh-CN" sz="1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en-US" altLang="zh-CN" sz="1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申请学分（时）：</a:t>
            </a:r>
            <a:endParaRPr lang="zh-CN" altLang="en-US" sz="1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可以申请第二课堂类学时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3720" y="1310005"/>
            <a:ext cx="2085975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/>
              <a:t> </a:t>
            </a:r>
            <a:endParaRPr lang="zh-CN" altLang="zh-CN" dirty="0"/>
          </a:p>
          <a:p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1971675"/>
            <a:ext cx="6216650" cy="40767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线 9"/>
          <p:cNvSpPr>
            <a:spLocks noChangeShapeType="1"/>
          </p:cNvSpPr>
          <p:nvPr/>
        </p:nvSpPr>
        <p:spPr bwMode="auto">
          <a:xfrm>
            <a:off x="2207568" y="1178243"/>
            <a:ext cx="4159009" cy="0"/>
          </a:xfrm>
          <a:prstGeom prst="line">
            <a:avLst/>
          </a:prstGeom>
          <a:noFill/>
          <a:ln w="6350">
            <a:solidFill>
              <a:srgbClr val="FC330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874345" y="2012136"/>
            <a:ext cx="4076576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000" dirty="0">
                <a:solidFill>
                  <a:prstClr val="black"/>
                </a:solidFill>
                <a:latin typeface="Calibri" panose="020F050202020403020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3552" y="371187"/>
            <a:ext cx="28067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PU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口袋校园</a:t>
            </a:r>
            <a:endParaRPr lang="zh-CN" altLang="en-US" dirty="0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54777" y="727362"/>
            <a:ext cx="0" cy="679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558898" y="371187"/>
            <a:ext cx="1649095" cy="1168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POCKET</a:t>
            </a:r>
            <a:endParaRPr lang="en-US" altLang="zh-CN" dirty="0">
              <a:solidFill>
                <a:srgbClr val="666666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666666"/>
                </a:solidFill>
                <a:ea typeface="Arial" panose="020B0604020202020204" pitchFamily="34" charset="0"/>
                <a:cs typeface="Arial" panose="020B0604020202020204" pitchFamily="34" charset="0"/>
              </a:rPr>
              <a:t>UNIVERSITY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1574800" y="458471"/>
            <a:ext cx="2463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1524000" y="44450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524000" y="458471"/>
            <a:ext cx="246380" cy="24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10350" y="457835"/>
            <a:ext cx="3684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69135" y="1243330"/>
            <a:ext cx="2085975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活动首页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/>
              <a:t> </a:t>
            </a:r>
            <a:endParaRPr lang="zh-CN" altLang="zh-CN" dirty="0"/>
          </a:p>
          <a:p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688580" y="2263140"/>
            <a:ext cx="317500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活动首页频道分为：</a:t>
            </a:r>
            <a:endParaRPr lang="zh-CN" altLang="en-US" sz="1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热门推荐活动 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我参与的 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我发起的  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待完结的  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可以根据需要的频道、分类、组织等自行选择搜索指定活动点击活动名称报名参加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048510"/>
            <a:ext cx="6654800" cy="37211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REFSHAPE" val="434100740"/>
  <p:tag name="KSO_WM_UNIT_PLACING_PICTURE_USER_VIEWPORT" val="{&quot;height&quot;:7700,&quot;width&quot;:4010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2398</Words>
  <Application>WPS 演示</Application>
  <PresentationFormat>宽屏</PresentationFormat>
  <Paragraphs>385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PMingLiU</vt:lpstr>
      <vt:lpstr>Segoe Print</vt:lpstr>
      <vt:lpstr>Roboto</vt:lpstr>
      <vt:lpstr>Times New Roman</vt:lpstr>
      <vt:lpstr>Arial Unicode MS</vt:lpstr>
      <vt:lpstr>黑体</vt:lpstr>
      <vt:lpstr>Calibri Light</vt:lpstr>
      <vt:lpstr>Office Theme</vt:lpstr>
      <vt:lpstr>Office 主题</vt:lpstr>
      <vt:lpstr>无边界校园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石头先生</cp:lastModifiedBy>
  <cp:revision>172</cp:revision>
  <dcterms:created xsi:type="dcterms:W3CDTF">2019-06-19T02:08:00Z</dcterms:created>
  <dcterms:modified xsi:type="dcterms:W3CDTF">2020-04-21T06:15:36Z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