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 id="2147483665" r:id="rId4"/>
  </p:sldMasterIdLst>
  <p:notesMasterIdLst>
    <p:notesMasterId r:id="rId11"/>
  </p:notesMasterIdLst>
  <p:sldIdLst>
    <p:sldId id="410" r:id="rId5"/>
    <p:sldId id="411" r:id="rId6"/>
    <p:sldId id="412" r:id="rId7"/>
    <p:sldId id="413" r:id="rId8"/>
    <p:sldId id="414" r:id="rId9"/>
    <p:sldId id="415" r:id="rId10"/>
    <p:sldId id="416" r:id="rId12"/>
    <p:sldId id="417" r:id="rId13"/>
    <p:sldId id="418" r:id="rId14"/>
    <p:sldId id="419" r:id="rId15"/>
    <p:sldId id="420" r:id="rId16"/>
    <p:sldId id="421" r:id="rId17"/>
    <p:sldId id="422" r:id="rId18"/>
    <p:sldId id="423" r:id="rId19"/>
    <p:sldId id="424" r:id="rId20"/>
    <p:sldId id="426" r:id="rId21"/>
    <p:sldId id="427" r:id="rId22"/>
    <p:sldId id="428" r:id="rId23"/>
    <p:sldId id="429" r:id="rId24"/>
    <p:sldId id="430" r:id="rId25"/>
    <p:sldId id="431" r:id="rId26"/>
    <p:sldId id="432" r:id="rId27"/>
    <p:sldId id="433" r:id="rId28"/>
    <p:sldId id="434" r:id="rId29"/>
    <p:sldId id="435" r:id="rId30"/>
    <p:sldId id="437" r:id="rId31"/>
    <p:sldId id="438" r:id="rId32"/>
    <p:sldId id="439" r:id="rId33"/>
    <p:sldId id="440" r:id="rId34"/>
    <p:sldId id="441" r:id="rId35"/>
    <p:sldId id="442" r:id="rId36"/>
    <p:sldId id="443" r:id="rId37"/>
    <p:sldId id="444" r:id="rId38"/>
    <p:sldId id="445" r:id="rId39"/>
    <p:sldId id="446" r:id="rId40"/>
    <p:sldId id="447" r:id="rId41"/>
    <p:sldId id="448" r:id="rId42"/>
    <p:sldId id="449" r:id="rId43"/>
    <p:sldId id="450" r:id="rId44"/>
    <p:sldId id="451"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notesMaster" Target="notesMasters/notes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09-03T16:52:23.682" idx="3">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032260" y="2713"/>
            <a:ext cx="1885270" cy="6852936"/>
          </a:xfrm>
          <a:custGeom>
            <a:avLst/>
            <a:gdLst/>
            <a:ahLst/>
            <a:cxnLst/>
            <a:rect l="l" t="t" r="r" b="b"/>
            <a:pathLst>
              <a:path w="1653539" h="6015355">
                <a:moveTo>
                  <a:pt x="0" y="6015037"/>
                </a:moveTo>
                <a:lnTo>
                  <a:pt x="1653255" y="6015037"/>
                </a:lnTo>
                <a:lnTo>
                  <a:pt x="1653255" y="0"/>
                </a:lnTo>
                <a:lnTo>
                  <a:pt x="0" y="6015037"/>
                </a:lnTo>
                <a:close/>
              </a:path>
            </a:pathLst>
          </a:custGeom>
          <a:solidFill>
            <a:srgbClr val="DF6110"/>
          </a:solidFill>
        </p:spPr>
        <p:txBody>
          <a:bodyPr wrap="square" lIns="0" tIns="0" rIns="0" bIns="0" rtlCol="0"/>
          <a:lstStyle/>
          <a:p>
            <a:pPr defTabSz="1042035"/>
            <a:endParaRPr sz="2100">
              <a:solidFill>
                <a:prstClr val="black"/>
              </a:solidFill>
            </a:endParaRPr>
          </a:p>
        </p:txBody>
      </p:sp>
      <p:sp>
        <p:nvSpPr>
          <p:cNvPr id="17" name="bk object 17"/>
          <p:cNvSpPr/>
          <p:nvPr/>
        </p:nvSpPr>
        <p:spPr>
          <a:xfrm>
            <a:off x="5032260" y="2713"/>
            <a:ext cx="1885270" cy="6852936"/>
          </a:xfrm>
          <a:custGeom>
            <a:avLst/>
            <a:gdLst/>
            <a:ahLst/>
            <a:cxnLst/>
            <a:rect l="l" t="t" r="r" b="b"/>
            <a:pathLst>
              <a:path w="1653539" h="6015355">
                <a:moveTo>
                  <a:pt x="1653255" y="6015037"/>
                </a:moveTo>
                <a:lnTo>
                  <a:pt x="1653255" y="0"/>
                </a:lnTo>
                <a:lnTo>
                  <a:pt x="0" y="6015037"/>
                </a:lnTo>
                <a:lnTo>
                  <a:pt x="1653255" y="6015037"/>
                </a:lnTo>
                <a:close/>
              </a:path>
            </a:pathLst>
          </a:custGeom>
          <a:ln w="11138">
            <a:solidFill>
              <a:srgbClr val="E06312"/>
            </a:solidFill>
          </a:ln>
        </p:spPr>
        <p:txBody>
          <a:bodyPr wrap="square" lIns="0" tIns="0" rIns="0" bIns="0" rtlCol="0"/>
          <a:lstStyle/>
          <a:p>
            <a:pPr defTabSz="1042035"/>
            <a:endParaRPr sz="2100">
              <a:solidFill>
                <a:prstClr val="black"/>
              </a:solidFill>
            </a:endParaRPr>
          </a:p>
        </p:txBody>
      </p:sp>
      <p:sp>
        <p:nvSpPr>
          <p:cNvPr id="18" name="bk object 18"/>
          <p:cNvSpPr/>
          <p:nvPr/>
        </p:nvSpPr>
        <p:spPr>
          <a:xfrm>
            <a:off x="6917208" y="2713"/>
            <a:ext cx="5268479" cy="6852936"/>
          </a:xfrm>
          <a:custGeom>
            <a:avLst/>
            <a:gdLst/>
            <a:ahLst/>
            <a:cxnLst/>
            <a:rect l="l" t="t" r="r" b="b"/>
            <a:pathLst>
              <a:path w="4620895" h="6015355">
                <a:moveTo>
                  <a:pt x="0" y="0"/>
                </a:moveTo>
                <a:lnTo>
                  <a:pt x="4620299" y="0"/>
                </a:lnTo>
                <a:lnTo>
                  <a:pt x="4620299" y="6015037"/>
                </a:lnTo>
                <a:lnTo>
                  <a:pt x="0" y="6015037"/>
                </a:lnTo>
                <a:lnTo>
                  <a:pt x="0" y="0"/>
                </a:lnTo>
                <a:close/>
              </a:path>
            </a:pathLst>
          </a:custGeom>
          <a:solidFill>
            <a:srgbClr val="DF6110"/>
          </a:solidFill>
        </p:spPr>
        <p:txBody>
          <a:bodyPr wrap="square" lIns="0" tIns="0" rIns="0" bIns="0" rtlCol="0"/>
          <a:lstStyle/>
          <a:p>
            <a:pPr defTabSz="1042035"/>
            <a:endParaRPr sz="2100">
              <a:solidFill>
                <a:prstClr val="black"/>
              </a:solidFill>
            </a:endParaRPr>
          </a:p>
        </p:txBody>
      </p:sp>
      <p:sp>
        <p:nvSpPr>
          <p:cNvPr id="19" name="bk object 19"/>
          <p:cNvSpPr/>
          <p:nvPr/>
        </p:nvSpPr>
        <p:spPr>
          <a:xfrm>
            <a:off x="6917208" y="2713"/>
            <a:ext cx="5268479" cy="6852936"/>
          </a:xfrm>
          <a:custGeom>
            <a:avLst/>
            <a:gdLst/>
            <a:ahLst/>
            <a:cxnLst/>
            <a:rect l="l" t="t" r="r" b="b"/>
            <a:pathLst>
              <a:path w="4620895" h="6015355">
                <a:moveTo>
                  <a:pt x="0" y="0"/>
                </a:moveTo>
                <a:lnTo>
                  <a:pt x="4620299" y="0"/>
                </a:lnTo>
                <a:lnTo>
                  <a:pt x="4620299" y="6015037"/>
                </a:lnTo>
                <a:lnTo>
                  <a:pt x="0" y="6015037"/>
                </a:lnTo>
                <a:lnTo>
                  <a:pt x="0" y="0"/>
                </a:lnTo>
                <a:close/>
              </a:path>
            </a:pathLst>
          </a:custGeom>
          <a:ln w="11138">
            <a:solidFill>
              <a:srgbClr val="E06312"/>
            </a:solidFill>
          </a:ln>
        </p:spPr>
        <p:txBody>
          <a:bodyPr wrap="square" lIns="0" tIns="0" rIns="0" bIns="0" rtlCol="0"/>
          <a:lstStyle/>
          <a:p>
            <a:pPr defTabSz="1042035"/>
            <a:endParaRPr sz="2100">
              <a:solidFill>
                <a:prstClr val="black"/>
              </a:solidFill>
            </a:endParaRPr>
          </a:p>
        </p:txBody>
      </p:sp>
      <p:sp>
        <p:nvSpPr>
          <p:cNvPr id="20" name="bk object 20"/>
          <p:cNvSpPr/>
          <p:nvPr/>
        </p:nvSpPr>
        <p:spPr>
          <a:xfrm>
            <a:off x="2142730" y="2803086"/>
            <a:ext cx="3357733" cy="1057941"/>
          </a:xfrm>
          <a:prstGeom prst="rect">
            <a:avLst/>
          </a:prstGeom>
          <a:blipFill>
            <a:blip r:embed="rId2" cstate="print"/>
            <a:stretch>
              <a:fillRect/>
            </a:stretch>
          </a:blipFill>
        </p:spPr>
        <p:txBody>
          <a:bodyPr wrap="square" lIns="0" tIns="0" rIns="0" bIns="0" rtlCol="0"/>
          <a:lstStyle/>
          <a:p>
            <a:pPr defTabSz="1042035"/>
            <a:endParaRPr sz="2100">
              <a:solidFill>
                <a:prstClr val="black"/>
              </a:solidFill>
            </a:endParaRPr>
          </a:p>
        </p:txBody>
      </p:sp>
      <p:sp>
        <p:nvSpPr>
          <p:cNvPr id="2" name="Holder 2"/>
          <p:cNvSpPr>
            <a:spLocks noGrp="1"/>
          </p:cNvSpPr>
          <p:nvPr>
            <p:ph type="ctrTitle"/>
          </p:nvPr>
        </p:nvSpPr>
        <p:spPr>
          <a:xfrm>
            <a:off x="6423217" y="2760065"/>
            <a:ext cx="3076960" cy="760312"/>
          </a:xfrm>
          <a:prstGeom prst="rect">
            <a:avLst/>
          </a:prstGeom>
        </p:spPr>
        <p:txBody>
          <a:bodyPr wrap="square" lIns="0" tIns="0" rIns="0" bIns="0">
            <a:spAutoFit/>
          </a:bodyPr>
          <a:lstStyle>
            <a:lvl1pPr>
              <a:defRPr sz="4800" b="0" i="0">
                <a:solidFill>
                  <a:schemeClr val="bg1"/>
                </a:solidFill>
                <a:latin typeface="PMingLiU"/>
                <a:cs typeface="PMingLiU"/>
              </a:defRPr>
            </a:lvl1pPr>
          </a:lstStyle>
          <a:p/>
        </p:txBody>
      </p:sp>
      <p:sp>
        <p:nvSpPr>
          <p:cNvPr id="3" name="Holder 3"/>
          <p:cNvSpPr>
            <a:spLocks noGrp="1"/>
          </p:cNvSpPr>
          <p:nvPr>
            <p:ph type="subTitle" idx="4"/>
          </p:nvPr>
        </p:nvSpPr>
        <p:spPr>
          <a:xfrm>
            <a:off x="1828800" y="3840480"/>
            <a:ext cx="8534400" cy="269304"/>
          </a:xfrm>
          <a:prstGeom prst="rect">
            <a:avLst/>
          </a:prstGeom>
        </p:spPr>
        <p:txBody>
          <a:bodyPr wrap="square" lIns="0" tIns="0" rIns="0" bIns="0">
            <a:spAutoFit/>
          </a:bodyPr>
          <a:lstStyle>
            <a:lvl1pPr>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fld>
            <a:endParaRPr>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4331783" y="1587649"/>
            <a:ext cx="3528431" cy="846386"/>
          </a:xfrm>
        </p:spPr>
        <p:txBody>
          <a:bodyPr lIns="0" tIns="0" rIns="0" bIns="0"/>
          <a:lstStyle>
            <a:lvl1pPr>
              <a:defRPr sz="5500" b="0" i="0">
                <a:solidFill>
                  <a:srgbClr val="C00000"/>
                </a:solidFill>
                <a:latin typeface="PMingLiU"/>
                <a:cs typeface="PMingLiU"/>
              </a:defRPr>
            </a:lvl1pPr>
          </a:lstStyle>
          <a:p/>
        </p:txBody>
      </p:sp>
      <p:sp>
        <p:nvSpPr>
          <p:cNvPr id="3" name="Holder 3"/>
          <p:cNvSpPr>
            <a:spLocks noGrp="1"/>
          </p:cNvSpPr>
          <p:nvPr>
            <p:ph type="body" idx="1"/>
          </p:nvPr>
        </p:nvSpPr>
        <p:spPr>
          <a:xfrm>
            <a:off x="2560023" y="1579564"/>
            <a:ext cx="7071954" cy="307777"/>
          </a:xfrm>
        </p:spPr>
        <p:txBody>
          <a:bodyPr lIns="0" tIns="0" rIns="0" bIns="0"/>
          <a:lstStyle>
            <a:lvl1pPr>
              <a:defRPr sz="2000" b="0" i="0">
                <a:solidFill>
                  <a:srgbClr val="3E3A39"/>
                </a:solidFill>
                <a:latin typeface="PMingLiU"/>
                <a:cs typeface="PMingLiU"/>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fld>
            <a:endParaRPr>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286098" y="2047729"/>
            <a:ext cx="3494646" cy="3698196"/>
          </a:xfrm>
          <a:prstGeom prst="rect">
            <a:avLst/>
          </a:prstGeom>
          <a:blipFill>
            <a:blip r:embed="rId2" cstate="print"/>
            <a:stretch>
              <a:fillRect/>
            </a:stretch>
          </a:blipFill>
        </p:spPr>
        <p:txBody>
          <a:bodyPr wrap="square" lIns="0" tIns="0" rIns="0" bIns="0" rtlCol="0"/>
          <a:lstStyle/>
          <a:p>
            <a:pPr defTabSz="1042035"/>
            <a:endParaRPr sz="2100">
              <a:solidFill>
                <a:prstClr val="black"/>
              </a:solidFill>
            </a:endParaRPr>
          </a:p>
        </p:txBody>
      </p:sp>
      <p:sp>
        <p:nvSpPr>
          <p:cNvPr id="2" name="Holder 2"/>
          <p:cNvSpPr>
            <a:spLocks noGrp="1"/>
          </p:cNvSpPr>
          <p:nvPr>
            <p:ph type="title"/>
          </p:nvPr>
        </p:nvSpPr>
        <p:spPr>
          <a:xfrm>
            <a:off x="4331783" y="1587649"/>
            <a:ext cx="3528431" cy="846386"/>
          </a:xfrm>
        </p:spPr>
        <p:txBody>
          <a:bodyPr lIns="0" tIns="0" rIns="0" bIns="0"/>
          <a:lstStyle>
            <a:lvl1pPr>
              <a:defRPr sz="5500" b="0" i="0">
                <a:solidFill>
                  <a:srgbClr val="C00000"/>
                </a:solidFill>
                <a:latin typeface="PMingLiU"/>
                <a:cs typeface="PMingLiU"/>
              </a:defRPr>
            </a:lvl1pPr>
          </a:lstStyle>
          <a:p/>
        </p:txBody>
      </p:sp>
      <p:sp>
        <p:nvSpPr>
          <p:cNvPr id="3" name="Holder 3"/>
          <p:cNvSpPr>
            <a:spLocks noGrp="1"/>
          </p:cNvSpPr>
          <p:nvPr>
            <p:ph sz="half" idx="2"/>
          </p:nvPr>
        </p:nvSpPr>
        <p:spPr>
          <a:xfrm>
            <a:off x="609601" y="1577340"/>
            <a:ext cx="5303520" cy="269304"/>
          </a:xfrm>
          <a:prstGeom prst="rect">
            <a:avLst/>
          </a:prstGeom>
        </p:spPr>
        <p:txBody>
          <a:bodyPr wrap="square" lIns="0" tIns="0" rIns="0" bIns="0">
            <a:spAutoFit/>
          </a:bodyPr>
          <a:lstStyle>
            <a:lvl1pPr>
              <a:defRPr/>
            </a:lvl1pPr>
          </a:lstStyle>
          <a:p/>
        </p:txBody>
      </p:sp>
      <p:sp>
        <p:nvSpPr>
          <p:cNvPr id="4" name="Holder 4"/>
          <p:cNvSpPr>
            <a:spLocks noGrp="1"/>
          </p:cNvSpPr>
          <p:nvPr>
            <p:ph sz="half" idx="3"/>
          </p:nvPr>
        </p:nvSpPr>
        <p:spPr>
          <a:xfrm>
            <a:off x="6278881" y="1577340"/>
            <a:ext cx="5303520" cy="269304"/>
          </a:xfrm>
          <a:prstGeom prst="rect">
            <a:avLst/>
          </a:prstGeom>
        </p:spPr>
        <p:txBody>
          <a:bodyPr wrap="square" lIns="0" tIns="0" rIns="0" bIns="0">
            <a:spAutoFit/>
          </a:bodyPr>
          <a:lstStyle>
            <a:lvl1pPr>
              <a:defRPr/>
            </a:lvl1pPr>
          </a:lstStyle>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fld>
            <a:endParaRPr>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611" y="2711"/>
            <a:ext cx="12188388" cy="4161828"/>
          </a:xfrm>
          <a:prstGeom prst="rect">
            <a:avLst/>
          </a:prstGeom>
          <a:blipFill>
            <a:blip r:embed="rId2" cstate="print"/>
            <a:stretch>
              <a:fillRect/>
            </a:stretch>
          </a:blipFill>
        </p:spPr>
        <p:txBody>
          <a:bodyPr wrap="square" lIns="0" tIns="0" rIns="0" bIns="0" rtlCol="0"/>
          <a:lstStyle/>
          <a:p>
            <a:pPr defTabSz="1042035"/>
            <a:endParaRPr sz="2100">
              <a:solidFill>
                <a:prstClr val="black"/>
              </a:solidFill>
            </a:endParaRPr>
          </a:p>
        </p:txBody>
      </p:sp>
      <p:sp>
        <p:nvSpPr>
          <p:cNvPr id="17" name="bk object 17"/>
          <p:cNvSpPr/>
          <p:nvPr/>
        </p:nvSpPr>
        <p:spPr>
          <a:xfrm>
            <a:off x="1" y="5078692"/>
            <a:ext cx="12191999" cy="1776594"/>
          </a:xfrm>
          <a:prstGeom prst="rect">
            <a:avLst/>
          </a:prstGeom>
          <a:blipFill>
            <a:blip r:embed="rId3" cstate="print"/>
            <a:stretch>
              <a:fillRect/>
            </a:stretch>
          </a:blipFill>
        </p:spPr>
        <p:txBody>
          <a:bodyPr wrap="square" lIns="0" tIns="0" rIns="0" bIns="0" rtlCol="0"/>
          <a:lstStyle/>
          <a:p>
            <a:pPr defTabSz="1042035"/>
            <a:endParaRPr sz="2100">
              <a:solidFill>
                <a:prstClr val="black"/>
              </a:solidFill>
            </a:endParaRPr>
          </a:p>
        </p:txBody>
      </p:sp>
      <p:sp>
        <p:nvSpPr>
          <p:cNvPr id="18" name="bk object 18"/>
          <p:cNvSpPr/>
          <p:nvPr/>
        </p:nvSpPr>
        <p:spPr>
          <a:xfrm>
            <a:off x="3977523" y="2617922"/>
            <a:ext cx="1623911" cy="1622626"/>
          </a:xfrm>
          <a:custGeom>
            <a:avLst/>
            <a:gdLst/>
            <a:ahLst/>
            <a:cxnLst/>
            <a:rect l="l" t="t" r="r" b="b"/>
            <a:pathLst>
              <a:path w="1424304" h="1424304">
                <a:moveTo>
                  <a:pt x="1186573" y="1423893"/>
                </a:moveTo>
                <a:lnTo>
                  <a:pt x="237320" y="1423893"/>
                </a:lnTo>
                <a:lnTo>
                  <a:pt x="189492" y="1419072"/>
                </a:lnTo>
                <a:lnTo>
                  <a:pt x="144944" y="1405244"/>
                </a:lnTo>
                <a:lnTo>
                  <a:pt x="104632" y="1383363"/>
                </a:lnTo>
                <a:lnTo>
                  <a:pt x="69509" y="1354384"/>
                </a:lnTo>
                <a:lnTo>
                  <a:pt x="40530" y="1319261"/>
                </a:lnTo>
                <a:lnTo>
                  <a:pt x="18649" y="1278949"/>
                </a:lnTo>
                <a:lnTo>
                  <a:pt x="4821" y="1234401"/>
                </a:lnTo>
                <a:lnTo>
                  <a:pt x="0" y="1186573"/>
                </a:lnTo>
                <a:lnTo>
                  <a:pt x="0" y="237320"/>
                </a:lnTo>
                <a:lnTo>
                  <a:pt x="4821" y="189492"/>
                </a:lnTo>
                <a:lnTo>
                  <a:pt x="18649" y="144944"/>
                </a:lnTo>
                <a:lnTo>
                  <a:pt x="40530" y="104632"/>
                </a:lnTo>
                <a:lnTo>
                  <a:pt x="69509" y="69509"/>
                </a:lnTo>
                <a:lnTo>
                  <a:pt x="104632" y="40530"/>
                </a:lnTo>
                <a:lnTo>
                  <a:pt x="144944" y="18649"/>
                </a:lnTo>
                <a:lnTo>
                  <a:pt x="189492" y="4821"/>
                </a:lnTo>
                <a:lnTo>
                  <a:pt x="237320" y="0"/>
                </a:lnTo>
                <a:lnTo>
                  <a:pt x="1186573" y="0"/>
                </a:lnTo>
                <a:lnTo>
                  <a:pt x="1234401" y="4821"/>
                </a:lnTo>
                <a:lnTo>
                  <a:pt x="1278949" y="18649"/>
                </a:lnTo>
                <a:lnTo>
                  <a:pt x="1319261" y="40530"/>
                </a:lnTo>
                <a:lnTo>
                  <a:pt x="1354384" y="69509"/>
                </a:lnTo>
                <a:lnTo>
                  <a:pt x="1383363" y="104632"/>
                </a:lnTo>
                <a:lnTo>
                  <a:pt x="1405244" y="144944"/>
                </a:lnTo>
                <a:lnTo>
                  <a:pt x="1419072" y="189492"/>
                </a:lnTo>
                <a:lnTo>
                  <a:pt x="1423893" y="237320"/>
                </a:lnTo>
                <a:lnTo>
                  <a:pt x="1423893" y="1186573"/>
                </a:lnTo>
                <a:lnTo>
                  <a:pt x="1419072" y="1234401"/>
                </a:lnTo>
                <a:lnTo>
                  <a:pt x="1405244" y="1278949"/>
                </a:lnTo>
                <a:lnTo>
                  <a:pt x="1383363" y="1319261"/>
                </a:lnTo>
                <a:lnTo>
                  <a:pt x="1354384" y="1354384"/>
                </a:lnTo>
                <a:lnTo>
                  <a:pt x="1319261" y="1383363"/>
                </a:lnTo>
                <a:lnTo>
                  <a:pt x="1278949" y="1405244"/>
                </a:lnTo>
                <a:lnTo>
                  <a:pt x="1234401" y="1419072"/>
                </a:lnTo>
                <a:lnTo>
                  <a:pt x="1186573" y="1423893"/>
                </a:lnTo>
                <a:close/>
              </a:path>
            </a:pathLst>
          </a:custGeom>
          <a:solidFill>
            <a:srgbClr val="E9E9E9"/>
          </a:solidFill>
        </p:spPr>
        <p:txBody>
          <a:bodyPr wrap="square" lIns="0" tIns="0" rIns="0" bIns="0" rtlCol="0"/>
          <a:lstStyle/>
          <a:p>
            <a:pPr defTabSz="1042035"/>
            <a:endParaRPr sz="2100">
              <a:solidFill>
                <a:prstClr val="black"/>
              </a:solidFill>
            </a:endParaRPr>
          </a:p>
        </p:txBody>
      </p:sp>
      <p:sp>
        <p:nvSpPr>
          <p:cNvPr id="2" name="Holder 2"/>
          <p:cNvSpPr>
            <a:spLocks noGrp="1"/>
          </p:cNvSpPr>
          <p:nvPr>
            <p:ph type="title"/>
          </p:nvPr>
        </p:nvSpPr>
        <p:spPr>
          <a:xfrm>
            <a:off x="4331783" y="1587649"/>
            <a:ext cx="3528431" cy="846386"/>
          </a:xfrm>
        </p:spPr>
        <p:txBody>
          <a:bodyPr lIns="0" tIns="0" rIns="0" bIns="0"/>
          <a:lstStyle>
            <a:lvl1pPr>
              <a:defRPr sz="5500" b="0" i="0">
                <a:solidFill>
                  <a:srgbClr val="C00000"/>
                </a:solidFill>
                <a:latin typeface="PMingLiU"/>
                <a:cs typeface="PMingLiU"/>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fld>
            <a:endParaRPr>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fld>
            <a:endParaRPr>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1" Type="http://schemas.openxmlformats.org/officeDocument/2006/relationships/theme" Target="../theme/theme2.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1" Type="http://schemas.openxmlformats.org/officeDocument/2006/relationships/theme" Target="../theme/theme3.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331783" y="1587649"/>
            <a:ext cx="3528431" cy="738664"/>
          </a:xfrm>
          <a:prstGeom prst="rect">
            <a:avLst/>
          </a:prstGeom>
        </p:spPr>
        <p:txBody>
          <a:bodyPr wrap="square" lIns="0" tIns="0" rIns="0" bIns="0">
            <a:spAutoFit/>
          </a:bodyPr>
          <a:lstStyle>
            <a:lvl1pPr>
              <a:defRPr sz="4800" b="0" i="0">
                <a:solidFill>
                  <a:srgbClr val="C00000"/>
                </a:solidFill>
                <a:latin typeface="PMingLiU"/>
                <a:cs typeface="PMingLiU"/>
              </a:defRPr>
            </a:lvl1pPr>
          </a:lstStyle>
          <a:p/>
        </p:txBody>
      </p:sp>
      <p:sp>
        <p:nvSpPr>
          <p:cNvPr id="3" name="Holder 3"/>
          <p:cNvSpPr>
            <a:spLocks noGrp="1"/>
          </p:cNvSpPr>
          <p:nvPr>
            <p:ph type="body" idx="1"/>
          </p:nvPr>
        </p:nvSpPr>
        <p:spPr>
          <a:xfrm>
            <a:off x="2560023" y="1579564"/>
            <a:ext cx="7071954" cy="269304"/>
          </a:xfrm>
          <a:prstGeom prst="rect">
            <a:avLst/>
          </a:prstGeom>
        </p:spPr>
        <p:txBody>
          <a:bodyPr wrap="square" lIns="0" tIns="0" rIns="0" bIns="0">
            <a:spAutoFit/>
          </a:bodyPr>
          <a:lstStyle>
            <a:lvl1pPr>
              <a:defRPr sz="1750" b="0" i="0">
                <a:solidFill>
                  <a:srgbClr val="3E3A39"/>
                </a:solidFill>
                <a:latin typeface="PMingLiU"/>
                <a:cs typeface="PMingLiU"/>
              </a:defRPr>
            </a:lvl1pPr>
          </a:lstStyle>
          <a:p/>
        </p:txBody>
      </p:sp>
      <p:sp>
        <p:nvSpPr>
          <p:cNvPr id="4" name="Holder 4"/>
          <p:cNvSpPr>
            <a:spLocks noGrp="1"/>
          </p:cNvSpPr>
          <p:nvPr>
            <p:ph type="ftr" sz="quarter" idx="5"/>
          </p:nvPr>
        </p:nvSpPr>
        <p:spPr>
          <a:xfrm>
            <a:off x="4145280" y="6377940"/>
            <a:ext cx="3901440" cy="323165"/>
          </a:xfrm>
          <a:prstGeom prst="rect">
            <a:avLst/>
          </a:prstGeom>
        </p:spPr>
        <p:txBody>
          <a:bodyPr wrap="square" lIns="0" tIns="0" rIns="0" bIns="0">
            <a:spAutoFit/>
          </a:bodyPr>
          <a:lstStyle>
            <a:lvl1pPr algn="ctr">
              <a:defRPr>
                <a:solidFill>
                  <a:schemeClr val="tx1">
                    <a:tint val="75000"/>
                  </a:schemeClr>
                </a:solidFill>
              </a:defRPr>
            </a:lvl1pPr>
          </a:lstStyle>
          <a:p>
            <a:pPr defTabSz="1042035"/>
            <a:endParaRPr sz="2100">
              <a:solidFill>
                <a:prstClr val="black">
                  <a:tint val="75000"/>
                </a:prstClr>
              </a:solidFill>
            </a:endParaRPr>
          </a:p>
        </p:txBody>
      </p:sp>
      <p:sp>
        <p:nvSpPr>
          <p:cNvPr id="5" name="Holder 5"/>
          <p:cNvSpPr>
            <a:spLocks noGrp="1"/>
          </p:cNvSpPr>
          <p:nvPr>
            <p:ph type="dt" sz="half" idx="6"/>
          </p:nvPr>
        </p:nvSpPr>
        <p:spPr>
          <a:xfrm>
            <a:off x="609600" y="6377940"/>
            <a:ext cx="2804160" cy="323165"/>
          </a:xfrm>
          <a:prstGeom prst="rect">
            <a:avLst/>
          </a:prstGeom>
        </p:spPr>
        <p:txBody>
          <a:bodyPr wrap="square" lIns="0" tIns="0" rIns="0" bIns="0">
            <a:spAutoFit/>
          </a:bodyPr>
          <a:lstStyle>
            <a:lvl1pPr algn="l">
              <a:defRPr>
                <a:solidFill>
                  <a:schemeClr val="tx1">
                    <a:tint val="75000"/>
                  </a:schemeClr>
                </a:solidFill>
              </a:defRPr>
            </a:lvl1pPr>
          </a:lstStyle>
          <a:p>
            <a:pPr defTabSz="1042035"/>
            <a:fld id="{1D8BD707-D9CF-40AE-B4C6-C98DA3205C09}" type="datetimeFigureOut">
              <a:rPr lang="en-US" sz="2100">
                <a:solidFill>
                  <a:prstClr val="black">
                    <a:tint val="75000"/>
                  </a:prstClr>
                </a:solidFill>
              </a:rPr>
            </a:fld>
            <a:endParaRPr lang="en-US" sz="2100">
              <a:solidFill>
                <a:prstClr val="black">
                  <a:tint val="75000"/>
                </a:prstClr>
              </a:solidFill>
            </a:endParaRPr>
          </a:p>
        </p:txBody>
      </p:sp>
      <p:sp>
        <p:nvSpPr>
          <p:cNvPr id="6" name="Holder 6"/>
          <p:cNvSpPr>
            <a:spLocks noGrp="1"/>
          </p:cNvSpPr>
          <p:nvPr>
            <p:ph type="sldNum" sz="quarter" idx="7"/>
          </p:nvPr>
        </p:nvSpPr>
        <p:spPr>
          <a:xfrm>
            <a:off x="8778240" y="6377940"/>
            <a:ext cx="2804160" cy="323165"/>
          </a:xfrm>
          <a:prstGeom prst="rect">
            <a:avLst/>
          </a:prstGeom>
        </p:spPr>
        <p:txBody>
          <a:bodyPr wrap="square" lIns="0" tIns="0" rIns="0" bIns="0">
            <a:spAutoFit/>
          </a:bodyPr>
          <a:lstStyle>
            <a:lvl1pPr algn="r">
              <a:defRPr>
                <a:solidFill>
                  <a:schemeClr val="tx1">
                    <a:tint val="75000"/>
                  </a:schemeClr>
                </a:solidFill>
              </a:defRPr>
            </a:lvl1pPr>
          </a:lstStyle>
          <a:p>
            <a:pPr defTabSz="1042035"/>
            <a:fld id="{B6F15528-21DE-4FAA-801E-634DDDAF4B2B}" type="slidenum">
              <a:rPr sz="2100">
                <a:solidFill>
                  <a:prstClr val="black">
                    <a:tint val="75000"/>
                  </a:prstClr>
                </a:solidFill>
              </a:rPr>
            </a:fld>
            <a:endParaRPr sz="210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521335">
        <a:defRPr>
          <a:latin typeface="+mn-lt"/>
          <a:ea typeface="+mn-ea"/>
          <a:cs typeface="+mn-cs"/>
        </a:defRPr>
      </a:lvl2pPr>
      <a:lvl3pPr marL="1042035">
        <a:defRPr>
          <a:latin typeface="+mn-lt"/>
          <a:ea typeface="+mn-ea"/>
          <a:cs typeface="+mn-cs"/>
        </a:defRPr>
      </a:lvl3pPr>
      <a:lvl4pPr marL="1563370">
        <a:defRPr>
          <a:latin typeface="+mn-lt"/>
          <a:ea typeface="+mn-ea"/>
          <a:cs typeface="+mn-cs"/>
        </a:defRPr>
      </a:lvl4pPr>
      <a:lvl5pPr marL="2084705">
        <a:defRPr>
          <a:latin typeface="+mn-lt"/>
          <a:ea typeface="+mn-ea"/>
          <a:cs typeface="+mn-cs"/>
        </a:defRPr>
      </a:lvl5pPr>
      <a:lvl6pPr marL="2605405">
        <a:defRPr>
          <a:latin typeface="+mn-lt"/>
          <a:ea typeface="+mn-ea"/>
          <a:cs typeface="+mn-cs"/>
        </a:defRPr>
      </a:lvl6pPr>
      <a:lvl7pPr marL="3126740">
        <a:defRPr>
          <a:latin typeface="+mn-lt"/>
          <a:ea typeface="+mn-ea"/>
          <a:cs typeface="+mn-cs"/>
        </a:defRPr>
      </a:lvl7pPr>
      <a:lvl8pPr marL="3648075">
        <a:defRPr>
          <a:latin typeface="+mn-lt"/>
          <a:ea typeface="+mn-ea"/>
          <a:cs typeface="+mn-cs"/>
        </a:defRPr>
      </a:lvl8pPr>
      <a:lvl9pPr marL="4168775">
        <a:defRPr>
          <a:latin typeface="+mn-lt"/>
          <a:ea typeface="+mn-ea"/>
          <a:cs typeface="+mn-cs"/>
        </a:defRPr>
      </a:lvl9pPr>
    </p:bodyStyle>
    <p:otherStyle>
      <a:lvl1pPr marL="0">
        <a:defRPr>
          <a:latin typeface="+mn-lt"/>
          <a:ea typeface="+mn-ea"/>
          <a:cs typeface="+mn-cs"/>
        </a:defRPr>
      </a:lvl1pPr>
      <a:lvl2pPr marL="521335">
        <a:defRPr>
          <a:latin typeface="+mn-lt"/>
          <a:ea typeface="+mn-ea"/>
          <a:cs typeface="+mn-cs"/>
        </a:defRPr>
      </a:lvl2pPr>
      <a:lvl3pPr marL="1042035">
        <a:defRPr>
          <a:latin typeface="+mn-lt"/>
          <a:ea typeface="+mn-ea"/>
          <a:cs typeface="+mn-cs"/>
        </a:defRPr>
      </a:lvl3pPr>
      <a:lvl4pPr marL="1563370">
        <a:defRPr>
          <a:latin typeface="+mn-lt"/>
          <a:ea typeface="+mn-ea"/>
          <a:cs typeface="+mn-cs"/>
        </a:defRPr>
      </a:lvl4pPr>
      <a:lvl5pPr marL="2084705">
        <a:defRPr>
          <a:latin typeface="+mn-lt"/>
          <a:ea typeface="+mn-ea"/>
          <a:cs typeface="+mn-cs"/>
        </a:defRPr>
      </a:lvl5pPr>
      <a:lvl6pPr marL="2605405">
        <a:defRPr>
          <a:latin typeface="+mn-lt"/>
          <a:ea typeface="+mn-ea"/>
          <a:cs typeface="+mn-cs"/>
        </a:defRPr>
      </a:lvl6pPr>
      <a:lvl7pPr marL="3126740">
        <a:defRPr>
          <a:latin typeface="+mn-lt"/>
          <a:ea typeface="+mn-ea"/>
          <a:cs typeface="+mn-cs"/>
        </a:defRPr>
      </a:lvl7pPr>
      <a:lvl8pPr marL="3648075">
        <a:defRPr>
          <a:latin typeface="+mn-lt"/>
          <a:ea typeface="+mn-ea"/>
          <a:cs typeface="+mn-cs"/>
        </a:defRPr>
      </a:lvl8pPr>
      <a:lvl9pPr marL="4168775">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png"/><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4.png"/><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9.png"/><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2.png"/><Relationship Id="rId1"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4.png"/><Relationship Id="rId1" Type="http://schemas.openxmlformats.org/officeDocument/2006/relationships/image" Target="../media/image3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7.png"/><Relationship Id="rId1"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9.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2.xml"/><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2.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2.png"/><Relationship Id="rId1" Type="http://schemas.openxmlformats.org/officeDocument/2006/relationships/image" Target="../media/image45.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2.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2.xml"/><Relationship Id="rId3" Type="http://schemas.openxmlformats.org/officeDocument/2006/relationships/image" Target="../media/image51.png"/><Relationship Id="rId2" Type="http://schemas.openxmlformats.org/officeDocument/2006/relationships/image" Target="../media/image42.png"/><Relationship Id="rId1" Type="http://schemas.openxmlformats.org/officeDocument/2006/relationships/image" Target="../media/image50.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2.xml"/><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42.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42.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tags" Target="../tags/tag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5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58.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image" Target="../media/image59.png"/><Relationship Id="rId1" Type="http://schemas.openxmlformats.org/officeDocument/2006/relationships/image" Target="../media/image42.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image" Target="../media/image61.png"/><Relationship Id="rId1" Type="http://schemas.openxmlformats.org/officeDocument/2006/relationships/image" Target="../media/image60.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image" Target="../media/image63.png"/><Relationship Id="rId1"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image" Target="../media/image6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7.png"/><Relationship Id="rId1" Type="http://schemas.openxmlformats.org/officeDocument/2006/relationships/image" Target="../media/image66.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prstGeom prst="rect">
            <a:avLst/>
          </a:prstGeom>
        </p:spPr>
        <p:txBody>
          <a:bodyPr vert="horz" wrap="square" lIns="0" tIns="15922" rIns="0" bIns="0" rtlCol="0">
            <a:spAutoFit/>
          </a:bodyPr>
          <a:lstStyle/>
          <a:p>
            <a:pPr marL="14605">
              <a:spcBef>
                <a:spcPts val="125"/>
              </a:spcBef>
            </a:pPr>
            <a:r>
              <a:rPr spc="11" dirty="0"/>
              <a:t>无边界校园</a:t>
            </a:r>
            <a:endParaRPr spc="11" dirty="0"/>
          </a:p>
        </p:txBody>
      </p:sp>
      <p:sp>
        <p:nvSpPr>
          <p:cNvPr id="3" name="object 3"/>
          <p:cNvSpPr txBox="1"/>
          <p:nvPr/>
        </p:nvSpPr>
        <p:spPr>
          <a:xfrm>
            <a:off x="6893117" y="3508773"/>
            <a:ext cx="2143736" cy="260838"/>
          </a:xfrm>
          <a:prstGeom prst="rect">
            <a:avLst/>
          </a:prstGeom>
        </p:spPr>
        <p:txBody>
          <a:bodyPr vert="horz" wrap="square" lIns="0" tIns="14474" rIns="0" bIns="0" rtlCol="0">
            <a:spAutoFit/>
          </a:bodyPr>
          <a:lstStyle/>
          <a:p>
            <a:pPr marL="14605" defTabSz="1042035">
              <a:spcBef>
                <a:spcPts val="115"/>
              </a:spcBef>
            </a:pPr>
            <a:r>
              <a:rPr sz="1600" spc="11" dirty="0">
                <a:solidFill>
                  <a:srgbClr val="FFFFFF"/>
                </a:solidFill>
                <a:latin typeface="Roboto"/>
                <a:cs typeface="Roboto"/>
              </a:rPr>
              <a:t>BORDERLESS</a:t>
            </a:r>
            <a:r>
              <a:rPr sz="1600" dirty="0">
                <a:solidFill>
                  <a:srgbClr val="FFFFFF"/>
                </a:solidFill>
                <a:latin typeface="Roboto"/>
                <a:cs typeface="Roboto"/>
              </a:rPr>
              <a:t> </a:t>
            </a:r>
            <a:r>
              <a:rPr sz="1600" spc="-23" dirty="0">
                <a:solidFill>
                  <a:srgbClr val="FFFFFF"/>
                </a:solidFill>
                <a:latin typeface="Roboto"/>
                <a:cs typeface="Roboto"/>
              </a:rPr>
              <a:t>CAMPUS</a:t>
            </a:r>
            <a:endParaRPr sz="1600">
              <a:solidFill>
                <a:prstClr val="black"/>
              </a:solidFill>
              <a:latin typeface="Roboto"/>
              <a:cs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1" name="矩形 10"/>
          <p:cNvSpPr/>
          <p:nvPr/>
        </p:nvSpPr>
        <p:spPr>
          <a:xfrm>
            <a:off x="1770380" y="1302920"/>
            <a:ext cx="2788518" cy="1106805"/>
          </a:xfrm>
          <a:prstGeom prst="rect">
            <a:avLst/>
          </a:prstGeom>
        </p:spPr>
        <p:txBody>
          <a:bodyPr wrap="square">
            <a:spAutoFit/>
          </a:bodyPr>
          <a:lstStyle/>
          <a:p>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4</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发起活动（</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pc</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图片 7"/>
          <p:cNvPicPr>
            <a:picLocks noChangeAspect="1"/>
          </p:cNvPicPr>
          <p:nvPr/>
        </p:nvPicPr>
        <p:blipFill>
          <a:blip r:embed="rId1"/>
          <a:stretch>
            <a:fillRect/>
          </a:stretch>
        </p:blipFill>
        <p:spPr>
          <a:xfrm>
            <a:off x="8586470" y="1539875"/>
            <a:ext cx="3342640" cy="2155190"/>
          </a:xfrm>
          <a:prstGeom prst="rect">
            <a:avLst/>
          </a:prstGeom>
        </p:spPr>
      </p:pic>
      <p:cxnSp>
        <p:nvCxnSpPr>
          <p:cNvPr id="10" name="肘形连接符 9"/>
          <p:cNvCxnSpPr/>
          <p:nvPr/>
        </p:nvCxnSpPr>
        <p:spPr>
          <a:xfrm rot="10800000" flipV="1">
            <a:off x="8959215" y="3217545"/>
            <a:ext cx="1335405" cy="820420"/>
          </a:xfrm>
          <a:prstGeom prst="bentConnector3">
            <a:avLst>
              <a:gd name="adj1" fmla="val -47"/>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2" name="文本框 11"/>
          <p:cNvSpPr txBox="1"/>
          <p:nvPr/>
        </p:nvSpPr>
        <p:spPr>
          <a:xfrm>
            <a:off x="866140" y="5828030"/>
            <a:ext cx="9957435" cy="829945"/>
          </a:xfrm>
          <a:prstGeom prst="rect">
            <a:avLst/>
          </a:prstGeom>
          <a:noFill/>
          <a:ln w="9525">
            <a:noFill/>
          </a:ln>
        </p:spPr>
        <p:txBody>
          <a:bodyPr wrap="square">
            <a:spAutoFit/>
          </a:bodyPr>
          <a:lstStyle/>
          <a:p>
            <a:pPr indent="0"/>
            <a:r>
              <a:rPr lang="zh-CN" altLang="en-US" sz="16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如果在页面右侧找不到</a:t>
            </a:r>
            <a:r>
              <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【发起活动】</a:t>
            </a:r>
            <a:r>
              <a:rPr lang="zh-CN" altLang="en-US" sz="16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说明你还没有权限，需要联系分管团委老师或组织申请增加发起活动权限</a:t>
            </a:r>
            <a:endParaRPr lang="zh-CN" altLang="en-US" sz="16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6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endParaRPr lang="zh-CN" altLang="en-US" sz="160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07950" y="2125345"/>
            <a:ext cx="8591550" cy="33604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7019290" y="44450"/>
            <a:ext cx="4603115" cy="7200900"/>
          </a:xfrm>
          <a:prstGeom prst="rect">
            <a:avLst/>
          </a:prstGeom>
          <a:noFill/>
          <a:ln w="9525">
            <a:noFill/>
          </a:ln>
        </p:spPr>
        <p:txBody>
          <a:bodyPr wrap="square">
            <a:spAutoFit/>
          </a:bodyPr>
          <a:lstStyle/>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活动名称（必填）：</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本次活动名称（</a:t>
            </a:r>
            <a:r>
              <a:rPr lang="en-US" altLang="zh-CN"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4</a:t>
            </a:r>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个字以上）</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活动简介</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（必填）</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en-US" altLang="zh-CN"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250</a:t>
            </a:r>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字以内，</a:t>
            </a:r>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介绍活动内容让参与同学了解活动</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归属部落</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（必填）</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该活动应归属于学校哪个部落（只有你有管</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理权的部落才会显示）</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归属组织</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（必填）</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该活动归属于学校哪个组织，如校团委</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审核人</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（必填）</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该活动归属于上选组织的哪位老师审核</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活动地点</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（必填）</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lgn="l"/>
            <a:r>
              <a:rPr lang="zh-CN" altLang="en-US"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rPr>
              <a:t>该活动在哪里举办（可以使用定位签到，设置签到范围打卡）</a:t>
            </a:r>
            <a:endParaRPr lang="zh-CN" altLang="en-US"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需要签退：</a:t>
            </a:r>
            <a:r>
              <a:rPr lang="en-US"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g</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系统默认选择“否”即不需要签退果该活动需</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要签到及签退则选择“是”，当参与人员有签</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到及签退信息才可获得活动相应学分或学时，</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只有签到而未能签退的成员则不能获得学分。</a:t>
            </a:r>
            <a:endPar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活动时间（必填）</a:t>
            </a:r>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a:t>
            </a:r>
            <a:endPar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marL="1606550" indent="-1606550"/>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选择该活动开始时间</a:t>
            </a:r>
            <a:r>
              <a:rPr lang="en-US" altLang="zh-CN"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结束时间，注意</a:t>
            </a:r>
            <a:endPar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marL="1606550" indent="-1606550"/>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填写准确</a:t>
            </a:r>
            <a:endPar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报名起止（必填）：</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endParaRPr>
          </a:p>
          <a:p>
            <a:pPr marL="1606550" indent="-1606550"/>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选择该活动报名开始时间</a:t>
            </a:r>
            <a:r>
              <a:rPr lang="en-US" altLang="zh-CN"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结束时间，注意</a:t>
            </a:r>
            <a:endPar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marL="1606550" indent="-1606550"/>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填写准确</a:t>
            </a:r>
            <a:endPar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rPr>
              <a:t>活动人数（必填）：</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mn-ea"/>
            </a:endParaRPr>
          </a:p>
          <a:p>
            <a:pPr marL="1606550" indent="-1606550"/>
            <a:r>
              <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rPr>
              <a:t>填写活动限制参与的名额</a:t>
            </a:r>
            <a:endParaRPr lang="zh-CN" altLang="en-US" sz="1600" dirty="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marL="1606550" indent="-1606550"/>
            <a:endParaRPr lang="zh-CN" altLang="en-US"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endParaRPr lang="zh-CN" altLang="en-US" dirty="0"/>
          </a:p>
        </p:txBody>
      </p:sp>
      <p:pic>
        <p:nvPicPr>
          <p:cNvPr id="8" name="图片 7"/>
          <p:cNvPicPr>
            <a:picLocks noChangeAspect="1"/>
          </p:cNvPicPr>
          <p:nvPr/>
        </p:nvPicPr>
        <p:blipFill>
          <a:blip r:embed="rId1"/>
          <a:stretch>
            <a:fillRect/>
          </a:stretch>
        </p:blipFill>
        <p:spPr>
          <a:xfrm>
            <a:off x="979170" y="1260475"/>
            <a:ext cx="5314950" cy="54546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7390734" y="1539587"/>
            <a:ext cx="4297045" cy="3046095"/>
          </a:xfrm>
          <a:prstGeom prst="rect">
            <a:avLst/>
          </a:prstGeom>
          <a:noFill/>
          <a:ln w="9525">
            <a:noFill/>
          </a:ln>
        </p:spPr>
        <p:txBody>
          <a:bodyPr wrap="square">
            <a:spAutoFit/>
          </a:bodyPr>
          <a:lstStyle/>
          <a:p>
            <a:pPr marL="1606550" indent="-1606550"/>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参与对象</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lgn="l"/>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可以选择按年级院系参与或按部落参与</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lgn="l"/>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报名方式</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报名制：报名不需要审批，人满截至</a:t>
            </a:r>
            <a:endParaRPr lang="en-US" altLang="zh-CN"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审核制：</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报名需要审批。</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600" b="1"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外勤打卡：</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lgn="l">
              <a:buFont typeface="Arial" panose="020B0604020202020204" pitchFamily="34" charset="0"/>
              <a:buNone/>
            </a:pPr>
            <a:r>
              <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打开外勤打卡功能可实现学生上报位置且备注打卡，适用场景：疫情期间非聚集打卡、晚自习打卡、晚归查寝打卡等。（付费功能）</a:t>
            </a:r>
            <a:endParaRPr lang="zh-CN" altLang="en-US" sz="16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indent="0">
              <a:buNone/>
            </a:pPr>
            <a:endParaRPr lang="zh-CN" altLang="en-US" sz="1600" b="1"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536575" y="1330325"/>
            <a:ext cx="6432550" cy="48958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1" name="矩形 10"/>
          <p:cNvSpPr/>
          <p:nvPr/>
        </p:nvSpPr>
        <p:spPr>
          <a:xfrm>
            <a:off x="647065" y="1178560"/>
            <a:ext cx="3465195" cy="1106805"/>
          </a:xfrm>
          <a:prstGeom prst="rect">
            <a:avLst/>
          </a:prstGeom>
        </p:spPr>
        <p:txBody>
          <a:bodyPr wrap="square">
            <a:spAutoFit/>
          </a:bodyPr>
          <a:lstStyle/>
          <a:p>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4</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发起活动（</a:t>
            </a:r>
            <a:r>
              <a:rPr lang="en-US" altLang="zh-CN"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APP</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文本框 11"/>
          <p:cNvSpPr txBox="1"/>
          <p:nvPr/>
        </p:nvSpPr>
        <p:spPr>
          <a:xfrm>
            <a:off x="866140" y="5828030"/>
            <a:ext cx="9957435" cy="829945"/>
          </a:xfrm>
          <a:prstGeom prst="rect">
            <a:avLst/>
          </a:prstGeom>
          <a:noFill/>
          <a:ln w="9525">
            <a:noFill/>
          </a:ln>
        </p:spPr>
        <p:txBody>
          <a:bodyPr wrap="square">
            <a:spAutoFit/>
          </a:bodyPr>
          <a:lstStyle/>
          <a:p>
            <a:pPr indent="0"/>
            <a:r>
              <a:rPr lang="zh-CN" altLang="en-US" sz="16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如果在页面找不到</a:t>
            </a:r>
            <a:r>
              <a:rPr lang="zh-CN" altLang="en-US" sz="1600"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【发起活动】</a:t>
            </a:r>
            <a:r>
              <a:rPr lang="zh-CN" altLang="en-US" sz="16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说明你还没有权限，需要联系分管团委老师或组织申请增加发起活动权限</a:t>
            </a:r>
            <a:endParaRPr lang="zh-CN" altLang="en-US" sz="16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6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endParaRPr lang="zh-CN" altLang="en-US" sz="1600"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8218" y="1856918"/>
            <a:ext cx="3133725"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右箭头 1"/>
          <p:cNvSpPr/>
          <p:nvPr/>
        </p:nvSpPr>
        <p:spPr>
          <a:xfrm>
            <a:off x="4378297" y="3192905"/>
            <a:ext cx="1271502" cy="44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6566535" y="647700"/>
            <a:ext cx="3009900" cy="51181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7588885" y="1178560"/>
            <a:ext cx="4603115" cy="5723890"/>
          </a:xfrm>
          <a:prstGeom prst="rect">
            <a:avLst/>
          </a:prstGeom>
          <a:noFill/>
          <a:ln w="9525">
            <a:noFill/>
          </a:ln>
        </p:spPr>
        <p:txBody>
          <a:bodyPr wrap="square">
            <a:spAutoFit/>
          </a:bodyPr>
          <a:lstStyle/>
          <a:p>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一、</a:t>
            </a:r>
            <a:r>
              <a:rPr lang="zh-CN"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发布活动：</a:t>
            </a:r>
            <a:endParaRPr lang="en-US"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r>
              <a:rPr lang="zh-CN" altLang="zh-CN" sz="1600" dirty="0"/>
              <a:t>点击发布活动，添加活动封面，活动主题，活动简介，选择报名开始时间和截至报名时间，活动开始时间和活动结束时间，填写活动地点。选择活动的分类，活动标签活动归属部落。</a:t>
            </a:r>
            <a:endParaRPr lang="zh-CN" altLang="zh-CN" sz="1600" dirty="0"/>
          </a:p>
          <a:p>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二、</a:t>
            </a:r>
            <a:r>
              <a:rPr lang="zh-CN"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参与对象信息分两种：</a:t>
            </a:r>
            <a:endParaRPr lang="en-US"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r>
              <a:rPr lang="zh-CN" altLang="zh-CN" sz="1600" dirty="0"/>
              <a:t>1.按照年级院系分</a:t>
            </a:r>
            <a:endParaRPr lang="zh-CN" altLang="zh-CN" sz="1600" dirty="0"/>
          </a:p>
          <a:p>
            <a:r>
              <a:rPr lang="zh-CN" altLang="zh-CN" sz="1600" dirty="0"/>
              <a:t>2.按照部落分（可从全校的部落中选择参与部落，可多选）</a:t>
            </a:r>
            <a:endParaRPr lang="zh-CN" altLang="zh-CN" sz="1600" dirty="0"/>
          </a:p>
          <a:p>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三、活</a:t>
            </a:r>
            <a:r>
              <a:rPr lang="zh-CN"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动规则：</a:t>
            </a:r>
            <a:endParaRPr lang="en-US"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r>
              <a:rPr lang="zh-CN" altLang="zh-CN" sz="1600" dirty="0"/>
              <a:t>选择审核人后先选择归属组织然后选择审核人，打开签退功能。打开投票功能</a:t>
            </a:r>
            <a:endParaRPr lang="en-US" altLang="zh-CN" sz="1600" dirty="0"/>
          </a:p>
          <a:p>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四、</a:t>
            </a:r>
            <a:r>
              <a:rPr lang="zh-CN"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报名方式：</a:t>
            </a:r>
            <a:endParaRPr lang="en-US"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r>
              <a:rPr lang="en-US" altLang="zh-CN" sz="1600" dirty="0"/>
              <a:t>1.</a:t>
            </a:r>
            <a:r>
              <a:rPr lang="zh-CN" altLang="zh-CN" sz="1600" dirty="0"/>
              <a:t>报名制，报名不需要审批，人满截至</a:t>
            </a:r>
            <a:endParaRPr lang="zh-CN" altLang="zh-CN" sz="1600" dirty="0"/>
          </a:p>
          <a:p>
            <a:r>
              <a:rPr lang="en-US" altLang="zh-CN" sz="1600" dirty="0"/>
              <a:t>2.</a:t>
            </a:r>
            <a:r>
              <a:rPr lang="zh-CN" altLang="zh-CN" sz="1600" dirty="0"/>
              <a:t>审核制，报名需要审批</a:t>
            </a:r>
            <a:endParaRPr lang="zh-CN" altLang="zh-CN" sz="1600" dirty="0"/>
          </a:p>
          <a:p>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五、</a:t>
            </a:r>
            <a:r>
              <a:rPr lang="zh-CN"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设置定位签到</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endParaRPr lang="en-US" altLang="zh-CN"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r>
              <a:rPr lang="zh-CN" altLang="zh-CN" sz="1600" dirty="0"/>
              <a:t>设置签到范围，参与者到达签到范围自己手动点击签到即可。</a:t>
            </a:r>
            <a:endParaRPr lang="zh-CN" altLang="zh-CN" sz="1600" dirty="0"/>
          </a:p>
          <a:p>
            <a:endParaRPr lang="zh-CN" altLang="zh-CN" sz="1600" dirty="0"/>
          </a:p>
          <a:p>
            <a:endParaRPr lang="zh-CN" altLang="zh-CN" sz="1600" dirty="0"/>
          </a:p>
          <a:p>
            <a:endParaRPr lang="zh-CN" altLang="zh-CN" sz="1600" dirty="0"/>
          </a:p>
          <a:p>
            <a:pPr marL="1606550" indent="-1606550"/>
            <a:endParaRPr lang="zh-CN" altLang="en-US" sz="1600" dirty="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p>
            <a:pPr marL="1606550" indent="-1606550"/>
            <a:r>
              <a:rPr lang="zh-CN" alt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endParaRPr lang="zh-CN" altLang="en-US" dirty="0"/>
          </a:p>
        </p:txBody>
      </p:sp>
      <p:pic>
        <p:nvPicPr>
          <p:cNvPr id="2" name="图片 1"/>
          <p:cNvPicPr>
            <a:picLocks noChangeAspect="1"/>
          </p:cNvPicPr>
          <p:nvPr/>
        </p:nvPicPr>
        <p:blipFill>
          <a:blip r:embed="rId1"/>
          <a:stretch>
            <a:fillRect/>
          </a:stretch>
        </p:blipFill>
        <p:spPr>
          <a:xfrm>
            <a:off x="163830" y="1607185"/>
            <a:ext cx="2458085" cy="4210685"/>
          </a:xfrm>
          <a:prstGeom prst="rect">
            <a:avLst/>
          </a:prstGeom>
        </p:spPr>
      </p:pic>
      <p:pic>
        <p:nvPicPr>
          <p:cNvPr id="8" name="图片 7"/>
          <p:cNvPicPr>
            <a:picLocks noChangeAspect="1"/>
          </p:cNvPicPr>
          <p:nvPr/>
        </p:nvPicPr>
        <p:blipFill>
          <a:blip r:embed="rId2"/>
          <a:stretch>
            <a:fillRect/>
          </a:stretch>
        </p:blipFill>
        <p:spPr>
          <a:xfrm>
            <a:off x="2853055" y="1838960"/>
            <a:ext cx="2119630" cy="3747135"/>
          </a:xfrm>
          <a:prstGeom prst="rect">
            <a:avLst/>
          </a:prstGeom>
        </p:spPr>
      </p:pic>
      <p:pic>
        <p:nvPicPr>
          <p:cNvPr id="10" name="图片 9"/>
          <p:cNvPicPr>
            <a:picLocks noChangeAspect="1"/>
          </p:cNvPicPr>
          <p:nvPr/>
        </p:nvPicPr>
        <p:blipFill>
          <a:blip r:embed="rId3"/>
          <a:stretch>
            <a:fillRect/>
          </a:stretch>
        </p:blipFill>
        <p:spPr>
          <a:xfrm>
            <a:off x="5273675" y="1838960"/>
            <a:ext cx="2333625" cy="402018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17" name="图片 16"/>
          <p:cNvPicPr/>
          <p:nvPr/>
        </p:nvPicPr>
        <p:blipFill>
          <a:blip r:embed="rId1"/>
          <a:stretch>
            <a:fillRect/>
          </a:stretch>
        </p:blipFill>
        <p:spPr>
          <a:xfrm>
            <a:off x="4702810" y="2012135"/>
            <a:ext cx="2777282" cy="4313713"/>
          </a:xfrm>
          <a:prstGeom prst="rect">
            <a:avLst/>
          </a:prstGeom>
          <a:noFill/>
          <a:ln w="9525">
            <a:noFill/>
          </a:ln>
        </p:spPr>
      </p:pic>
      <p:sp>
        <p:nvSpPr>
          <p:cNvPr id="18" name="自选图形 6"/>
          <p:cNvSpPr/>
          <p:nvPr/>
        </p:nvSpPr>
        <p:spPr>
          <a:xfrm>
            <a:off x="3466913" y="3880617"/>
            <a:ext cx="1016000" cy="336550"/>
          </a:xfrm>
          <a:prstGeom prst="rightArrow">
            <a:avLst>
              <a:gd name="adj1" fmla="val 50000"/>
              <a:gd name="adj2" fmla="val 75471"/>
            </a:avLst>
          </a:prstGeom>
          <a:solidFill>
            <a:srgbClr val="C0504D"/>
          </a:solidFill>
          <a:ln w="38100" cap="flat" cmpd="sng">
            <a:solidFill>
              <a:srgbClr val="F2F2F2"/>
            </a:solidFill>
            <a:prstDash val="solid"/>
            <a:miter/>
            <a:headEnd type="none" w="med" len="med"/>
            <a:tailEnd type="none" w="med" len="med"/>
          </a:ln>
          <a:effectLst>
            <a:outerShdw dist="28398" dir="3806096" algn="ctr" rotWithShape="0">
              <a:srgbClr val="622423">
                <a:alpha val="50000"/>
              </a:srgbClr>
            </a:outerShdw>
          </a:effectLst>
        </p:spPr>
        <p:txBody>
          <a:bodyPr upright="1"/>
          <a:lstStyle/>
          <a:p>
            <a:endParaRPr lang="zh-CN" altLang="en-US"/>
          </a:p>
        </p:txBody>
      </p:sp>
      <p:sp>
        <p:nvSpPr>
          <p:cNvPr id="19" name="文本框 3"/>
          <p:cNvSpPr txBox="1"/>
          <p:nvPr/>
        </p:nvSpPr>
        <p:spPr>
          <a:xfrm>
            <a:off x="8229288" y="3233284"/>
            <a:ext cx="2578621" cy="1631216"/>
          </a:xfrm>
          <a:prstGeom prst="rect">
            <a:avLst/>
          </a:prstGeom>
          <a:noFill/>
        </p:spPr>
        <p:txBody>
          <a:bodyPr wrap="square" rtlCol="0">
            <a:spAutoFit/>
          </a:bodyPr>
          <a:lstStyle/>
          <a:p>
            <a:r>
              <a:rPr lang="zh-CN" altLang="zh-CN" sz="2000" dirty="0"/>
              <a:t>活动发起人可以设置定位签到，设置签到范围，参与者到达签到范围自己手动点击签到即可。</a:t>
            </a:r>
            <a:endParaRPr lang="zh-CN" altLang="zh-CN" sz="2000" dirty="0"/>
          </a:p>
        </p:txBody>
      </p:sp>
      <p:pic>
        <p:nvPicPr>
          <p:cNvPr id="20" name="图片 19"/>
          <p:cNvPicPr/>
          <p:nvPr/>
        </p:nvPicPr>
        <p:blipFill>
          <a:blip r:embed="rId2">
            <a:extLst>
              <a:ext uri="{28A0092B-C50C-407E-A947-70E740481C1C}">
                <a14:useLocalDpi xmlns:a14="http://schemas.microsoft.com/office/drawing/2010/main" val="0"/>
              </a:ext>
            </a:extLst>
          </a:blip>
          <a:stretch>
            <a:fillRect/>
          </a:stretch>
        </p:blipFill>
        <p:spPr>
          <a:xfrm>
            <a:off x="339149" y="1539587"/>
            <a:ext cx="2871884" cy="4786261"/>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520" y="1858328"/>
            <a:ext cx="7874000"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scene3d>
              <a:camera prst="orthographicFront"/>
              <a:lightRig rig="threePt" dir="t"/>
            </a:scene3d>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schemeClr val="accent1"/>
                </a:solidFill>
                <a:effectLst>
                  <a:outerShdw blurRad="38100" dist="25400" dir="5400000" algn="ctr" rotWithShape="0">
                    <a:srgbClr val="6E747A">
                      <a:alpha val="43000"/>
                    </a:srgbClr>
                  </a:outerShdw>
                </a:effectLst>
                <a:latin typeface="Calibri" panose="020F0502020204030204" charset="0"/>
                <a:ea typeface="Times New Roman" panose="02020603050405020304" pitchFamily="18" charset="0"/>
                <a:cs typeface="Arial" panose="020B0604020202020204" pitchFamily="34" charset="0"/>
              </a:rPr>
              <a:t>活动发起后，需等待老师后台审核，在活动审核通过后，发起人还要根据活动情况进行活动管理</a:t>
            </a:r>
            <a:endParaRPr lang="zh-CN" altLang="en-US" sz="2000" dirty="0">
              <a:solidFill>
                <a:schemeClr val="accent1"/>
              </a:solidFill>
              <a:effectLst>
                <a:outerShdw blurRad="38100" dist="25400" dir="5400000" algn="ctr" rotWithShape="0">
                  <a:srgbClr val="6E747A">
                    <a:alpha val="43000"/>
                  </a:srgbClr>
                </a:outerShdw>
              </a:effectLst>
              <a:latin typeface="Calibri" panose="020F0502020204030204" charset="0"/>
              <a:ea typeface="Times New Roman" panose="02020603050405020304" pitchFamily="18" charset="0"/>
              <a:cs typeface="Arial" panose="020B0604020202020204" pitchFamily="34" charset="0"/>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2" name="矩形 1"/>
          <p:cNvSpPr/>
          <p:nvPr/>
        </p:nvSpPr>
        <p:spPr>
          <a:xfrm>
            <a:off x="1969135" y="1243330"/>
            <a:ext cx="2085975" cy="1168400"/>
          </a:xfrm>
          <a:prstGeom prst="rect">
            <a:avLst/>
          </a:prstGeom>
        </p:spPr>
        <p:txBody>
          <a:bodyPr wrap="square">
            <a:spAutoFit/>
          </a:bodyPr>
          <a:lstStyle/>
          <a:p>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5.管理活动</a:t>
            </a:r>
            <a:endPar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图片 4" descr="IMG_256"/>
          <p:cNvPicPr>
            <a:picLocks noChangeAspect="1"/>
          </p:cNvPicPr>
          <p:nvPr/>
        </p:nvPicPr>
        <p:blipFill>
          <a:blip r:embed="rId1"/>
          <a:stretch>
            <a:fillRect/>
          </a:stretch>
        </p:blipFill>
        <p:spPr>
          <a:xfrm>
            <a:off x="1783398" y="2557780"/>
            <a:ext cx="8239125" cy="388620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2" name="图片 117"/>
          <p:cNvPicPr>
            <a:picLocks noChangeAspect="1"/>
          </p:cNvPicPr>
          <p:nvPr/>
        </p:nvPicPr>
        <p:blipFill>
          <a:blip r:embed="rId1"/>
          <a:stretch>
            <a:fillRect/>
          </a:stretch>
        </p:blipFill>
        <p:spPr>
          <a:xfrm>
            <a:off x="3417570" y="1326515"/>
            <a:ext cx="3684905" cy="5392420"/>
          </a:xfrm>
          <a:prstGeom prst="rect">
            <a:avLst/>
          </a:prstGeom>
          <a:noFill/>
          <a:ln w="9525">
            <a:noFill/>
          </a:ln>
        </p:spPr>
      </p:pic>
      <p:sp>
        <p:nvSpPr>
          <p:cNvPr id="8" name="文本框 7"/>
          <p:cNvSpPr txBox="1"/>
          <p:nvPr/>
        </p:nvSpPr>
        <p:spPr>
          <a:xfrm>
            <a:off x="6779260" y="4679950"/>
            <a:ext cx="5080000" cy="922020"/>
          </a:xfrm>
          <a:prstGeom prst="rect">
            <a:avLst/>
          </a:prstGeom>
          <a:noFill/>
          <a:ln w="9525">
            <a:noFill/>
          </a:ln>
        </p:spPr>
        <p:txBody>
          <a:bodyPr>
            <a:spAutoFit/>
            <a:scene3d>
              <a:camera prst="orthographicFront"/>
              <a:lightRig rig="threePt" dir="t"/>
            </a:scene3d>
          </a:bodyPr>
          <a:lstStyle/>
          <a:p>
            <a:pPr indent="0"/>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在活动管理</a:t>
            </a:r>
            <a:r>
              <a:rPr lang="en-US" altLang="zh-CN"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活动内点【编辑活动】</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可以修改时间、地点、起止时间以及海报等内容。</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0" name="肘形连接符 9"/>
          <p:cNvCxnSpPr/>
          <p:nvPr/>
        </p:nvCxnSpPr>
        <p:spPr>
          <a:xfrm rot="10800000" flipV="1">
            <a:off x="4554855" y="5048885"/>
            <a:ext cx="2198370" cy="1586230"/>
          </a:xfrm>
          <a:prstGeom prst="bentConnector3">
            <a:avLst>
              <a:gd name="adj1" fmla="val 4997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80695" y="1627505"/>
            <a:ext cx="3699510" cy="1106805"/>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管理活动</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活动</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2" name="图片 29" descr="IMG_256"/>
          <p:cNvPicPr>
            <a:picLocks noChangeAspect="1"/>
          </p:cNvPicPr>
          <p:nvPr/>
        </p:nvPicPr>
        <p:blipFill>
          <a:blip r:embed="rId1"/>
          <a:stretch>
            <a:fillRect/>
          </a:stretch>
        </p:blipFill>
        <p:spPr>
          <a:xfrm>
            <a:off x="1516380" y="1812290"/>
            <a:ext cx="10236200" cy="2393950"/>
          </a:xfrm>
          <a:prstGeom prst="rect">
            <a:avLst/>
          </a:prstGeom>
          <a:noFill/>
          <a:ln w="9525">
            <a:noFill/>
          </a:ln>
        </p:spPr>
      </p:pic>
      <p:sp>
        <p:nvSpPr>
          <p:cNvPr id="8" name="文本框 7"/>
          <p:cNvSpPr txBox="1"/>
          <p:nvPr/>
        </p:nvSpPr>
        <p:spPr>
          <a:xfrm>
            <a:off x="3542030" y="4206240"/>
            <a:ext cx="5845175" cy="2584450"/>
          </a:xfrm>
          <a:prstGeom prst="rect">
            <a:avLst/>
          </a:prstGeom>
          <a:noFill/>
          <a:ln w="9525">
            <a:noFill/>
          </a:ln>
        </p:spPr>
        <p:txBody>
          <a:bodyPr wrap="square">
            <a:spAutoFit/>
          </a:bodyPr>
          <a:lstStyle/>
          <a:p>
            <a:pPr indent="0"/>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1.添加选手：</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由发起人将每个投票候选人员进行添加。</a:t>
            </a:r>
            <a:endPar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2.投票设定：</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对本活动的投票规则进行设定。</a:t>
            </a:r>
            <a:endPar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3.上传配置：</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除发起人添加候选人外还可以由候选人报名活动自己上传作品；先将左边的选手上传打开，再进行上传要求的设置。</a:t>
            </a:r>
            <a:endPar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1000125" y="1178560"/>
            <a:ext cx="3699510" cy="1106805"/>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管理活动</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投票选手</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9130030" y="2536825"/>
            <a:ext cx="3699510" cy="1168400"/>
          </a:xfrm>
          <a:prstGeom prst="rect">
            <a:avLst/>
          </a:prstGeom>
        </p:spPr>
        <p:txBody>
          <a:bodyPr wrap="square">
            <a:spAutoFit/>
          </a:bodyPr>
          <a:lstStyle/>
          <a:p>
            <a:r>
              <a:rPr lang="zh-CN" altLang="zh-CN"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添加选手</a:t>
            </a:r>
            <a:endParaRPr lang="zh-CN" altLang="zh-CN"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2147482565" descr="IMG_256"/>
          <p:cNvPicPr>
            <a:picLocks noChangeAspect="1"/>
          </p:cNvPicPr>
          <p:nvPr/>
        </p:nvPicPr>
        <p:blipFill>
          <a:blip r:embed="rId1"/>
          <a:stretch>
            <a:fillRect/>
          </a:stretch>
        </p:blipFill>
        <p:spPr>
          <a:xfrm>
            <a:off x="517843" y="1479233"/>
            <a:ext cx="8080375" cy="2326005"/>
          </a:xfrm>
          <a:prstGeom prst="rect">
            <a:avLst/>
          </a:prstGeom>
          <a:noFill/>
          <a:ln w="9525">
            <a:noFill/>
          </a:ln>
        </p:spPr>
      </p:pic>
      <p:pic>
        <p:nvPicPr>
          <p:cNvPr id="6" name="图片 74" descr="IMG_256"/>
          <p:cNvPicPr>
            <a:picLocks noChangeAspect="1"/>
          </p:cNvPicPr>
          <p:nvPr/>
        </p:nvPicPr>
        <p:blipFill>
          <a:blip r:embed="rId2"/>
          <a:stretch>
            <a:fillRect/>
          </a:stretch>
        </p:blipFill>
        <p:spPr>
          <a:xfrm>
            <a:off x="517843" y="4133850"/>
            <a:ext cx="8677275" cy="2170430"/>
          </a:xfrm>
          <a:prstGeom prst="rect">
            <a:avLst/>
          </a:prstGeom>
          <a:noFill/>
          <a:ln w="9525">
            <a:noFill/>
          </a:ln>
        </p:spPr>
      </p:pic>
      <p:sp>
        <p:nvSpPr>
          <p:cNvPr id="8" name="矩形 7"/>
          <p:cNvSpPr/>
          <p:nvPr/>
        </p:nvSpPr>
        <p:spPr>
          <a:xfrm>
            <a:off x="9170035" y="5209540"/>
            <a:ext cx="3699510" cy="1168400"/>
          </a:xfrm>
          <a:prstGeom prst="rect">
            <a:avLst/>
          </a:prstGeom>
        </p:spPr>
        <p:txBody>
          <a:bodyPr wrap="square">
            <a:spAutoFit/>
          </a:bodyPr>
          <a:lstStyle/>
          <a:p>
            <a:r>
              <a:rPr lang="zh-CN" altLang="zh-CN"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投票设定</a:t>
            </a:r>
            <a:endParaRPr lang="zh-CN" altLang="zh-CN"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53801" y="548679"/>
            <a:ext cx="5328592" cy="860425"/>
          </a:xfrm>
          <a:prstGeom prst="rect">
            <a:avLst/>
          </a:prstGeom>
        </p:spPr>
        <p:txBody>
          <a:bodyPr wrap="square">
            <a:spAutoFit/>
          </a:bodyPr>
          <a:lstStyle/>
          <a:p>
            <a:pPr algn="ctr"/>
            <a:r>
              <a:rPr lang="en-US" altLang="zh-CN" sz="3200" b="1" dirty="0">
                <a:latin typeface="微软雅黑" panose="020B0503020204020204" pitchFamily="34" charset="-122"/>
                <a:ea typeface="微软雅黑" panose="020B0503020204020204" pitchFamily="34" charset="-122"/>
              </a:rPr>
              <a:t>PU</a:t>
            </a:r>
            <a:r>
              <a:rPr lang="zh-CN" altLang="zh-CN" sz="3200" b="1" dirty="0">
                <a:latin typeface="微软雅黑" panose="020B0503020204020204" pitchFamily="34" charset="-122"/>
                <a:ea typeface="微软雅黑" panose="020B0503020204020204" pitchFamily="34" charset="-122"/>
              </a:rPr>
              <a:t>操作手册</a:t>
            </a:r>
            <a:br>
              <a:rPr lang="en-US" altLang="zh-CN" dirty="0"/>
            </a:br>
            <a:endParaRPr lang="zh-CN" altLang="en-US" dirty="0"/>
          </a:p>
        </p:txBody>
      </p:sp>
      <p:sp>
        <p:nvSpPr>
          <p:cNvPr id="5" name="矩形 4"/>
          <p:cNvSpPr/>
          <p:nvPr/>
        </p:nvSpPr>
        <p:spPr>
          <a:xfrm>
            <a:off x="2438832" y="3959167"/>
            <a:ext cx="7920880" cy="1198880"/>
          </a:xfrm>
          <a:prstGeom prst="rect">
            <a:avLst/>
          </a:prstGeom>
        </p:spPr>
        <p:txBody>
          <a:bodyPr wrap="square">
            <a:spAutoFit/>
          </a:bodyPr>
          <a:lstStyle/>
          <a:p>
            <a:r>
              <a:rPr lang="en-US" altLang="zh-CN" b="1" dirty="0"/>
              <a:t>      </a:t>
            </a:r>
            <a:r>
              <a:rPr lang="en-US" altLang="zh-CN" b="1" dirty="0">
                <a:latin typeface="微软雅黑" panose="020B0503020204020204" pitchFamily="34" charset="-122"/>
                <a:ea typeface="微软雅黑" panose="020B0503020204020204" pitchFamily="34" charset="-122"/>
              </a:rPr>
              <a:t>        </a:t>
            </a:r>
            <a:r>
              <a:rPr lang="en-US" altLang="zh-CN" b="1" dirty="0">
                <a:latin typeface="微软雅黑" panose="020B0503020204020204" pitchFamily="34" charset="-122"/>
                <a:ea typeface="微软雅黑" panose="020B0503020204020204" pitchFamily="34" charset="-122"/>
                <a:sym typeface="+mn-ea"/>
              </a:rPr>
              <a:t>PU</a:t>
            </a:r>
            <a:r>
              <a:rPr lang="en-US" altLang="zh-CN" b="1" dirty="0">
                <a:latin typeface="微软雅黑" panose="020B0503020204020204" pitchFamily="34" charset="-122"/>
                <a:ea typeface="微软雅黑" panose="020B0503020204020204" pitchFamily="34" charset="-122"/>
              </a:rPr>
              <a:t> 客户端下载                                      PU</a:t>
            </a:r>
            <a:r>
              <a:rPr lang="zh-CN" altLang="zh-CN" b="1" dirty="0">
                <a:latin typeface="微软雅黑" panose="020B0503020204020204" pitchFamily="34" charset="-122"/>
                <a:ea typeface="微软雅黑" panose="020B0503020204020204" pitchFamily="34" charset="-122"/>
              </a:rPr>
              <a:t>微信服务号</a:t>
            </a:r>
            <a:r>
              <a:rPr lang="en-US" altLang="zh-CN" b="1" dirty="0">
                <a:latin typeface="微软雅黑" panose="020B0503020204020204" pitchFamily="34" charset="-122"/>
                <a:ea typeface="微软雅黑" panose="020B0503020204020204" pitchFamily="34" charset="-122"/>
              </a:rPr>
              <a:t>     </a:t>
            </a:r>
            <a:endParaRPr lang="zh-CN" altLang="zh-CN" b="1" dirty="0">
              <a:latin typeface="微软雅黑" panose="020B0503020204020204" pitchFamily="34" charset="-122"/>
              <a:ea typeface="微软雅黑" panose="020B0503020204020204" pitchFamily="34" charset="-122"/>
            </a:endParaRPr>
          </a:p>
          <a:p>
            <a:r>
              <a:rPr lang="en-US" altLang="zh-CN" dirty="0"/>
              <a:t> </a:t>
            </a:r>
            <a:endParaRPr lang="en-US" altLang="zh-CN" dirty="0"/>
          </a:p>
          <a:p>
            <a:r>
              <a:rPr lang="en-US" altLang="zh-CN" dirty="0"/>
              <a:t>            </a:t>
            </a:r>
            <a:br>
              <a:rPr lang="en-US" altLang="zh-CN" dirty="0"/>
            </a:br>
            <a:r>
              <a:rPr lang="en-US" altLang="zh-CN" dirty="0"/>
              <a:t> </a:t>
            </a:r>
            <a:endParaRPr lang="zh-CN" altLang="zh-CN" dirty="0"/>
          </a:p>
        </p:txBody>
      </p:sp>
      <p:sp>
        <p:nvSpPr>
          <p:cNvPr id="6" name="矩形 5"/>
          <p:cNvSpPr/>
          <p:nvPr/>
        </p:nvSpPr>
        <p:spPr>
          <a:xfrm>
            <a:off x="2567305" y="5300980"/>
            <a:ext cx="7447280" cy="829945"/>
          </a:xfrm>
          <a:prstGeom prst="rect">
            <a:avLst/>
          </a:prstGeom>
        </p:spPr>
        <p:txBody>
          <a:bodyPr wrap="square">
            <a:spAutoFit/>
          </a:bodyPr>
          <a:lstStyle/>
          <a:p>
            <a:r>
              <a:rPr lang="zh-CN" altLang="zh-CN" sz="1600" dirty="0">
                <a:latin typeface="微软雅黑" panose="020B0503020204020204" pitchFamily="34" charset="-122"/>
                <a:ea typeface="微软雅黑" panose="020B0503020204020204" pitchFamily="34" charset="-122"/>
              </a:rPr>
              <a:t>地址：苏州市吴中区星湖街</a:t>
            </a:r>
            <a:r>
              <a:rPr lang="en-US" altLang="zh-CN" sz="1600" dirty="0">
                <a:latin typeface="微软雅黑" panose="020B0503020204020204" pitchFamily="34" charset="-122"/>
                <a:ea typeface="微软雅黑" panose="020B0503020204020204" pitchFamily="34" charset="-122"/>
              </a:rPr>
              <a:t>328</a:t>
            </a:r>
            <a:r>
              <a:rPr lang="zh-CN" altLang="zh-CN" sz="1600" dirty="0">
                <a:latin typeface="微软雅黑" panose="020B0503020204020204" pitchFamily="34" charset="-122"/>
                <a:ea typeface="微软雅黑" panose="020B0503020204020204" pitchFamily="34" charset="-122"/>
              </a:rPr>
              <a:t>号创意产业园</a:t>
            </a:r>
            <a:r>
              <a:rPr lang="en-US" altLang="zh-CN" sz="1600" dirty="0">
                <a:latin typeface="微软雅黑" panose="020B0503020204020204" pitchFamily="34" charset="-122"/>
                <a:ea typeface="微软雅黑" panose="020B0503020204020204" pitchFamily="34" charset="-122"/>
              </a:rPr>
              <a:t>4</a:t>
            </a:r>
            <a:r>
              <a:rPr lang="zh-CN" altLang="zh-CN" sz="1600" dirty="0">
                <a:latin typeface="微软雅黑" panose="020B0503020204020204" pitchFamily="34" charset="-122"/>
                <a:ea typeface="微软雅黑" panose="020B0503020204020204" pitchFamily="34" charset="-122"/>
              </a:rPr>
              <a:t>栋</a:t>
            </a:r>
            <a:r>
              <a:rPr lang="en-US" altLang="zh-CN" sz="1600" dirty="0">
                <a:latin typeface="微软雅黑" panose="020B0503020204020204" pitchFamily="34" charset="-122"/>
                <a:ea typeface="微软雅黑" panose="020B0503020204020204" pitchFamily="34" charset="-122"/>
              </a:rPr>
              <a:t>B</a:t>
            </a:r>
            <a:r>
              <a:rPr lang="en-US" altLang="zh-CN" sz="1600" dirty="0">
                <a:latin typeface="微软雅黑" panose="020B0503020204020204" pitchFamily="34" charset="-122"/>
                <a:ea typeface="微软雅黑" panose="020B0503020204020204" pitchFamily="34" charset="-122"/>
              </a:rPr>
              <a:t>102</a:t>
            </a:r>
            <a:r>
              <a:rPr lang="zh-CN" altLang="zh-CN" sz="1600" dirty="0">
                <a:latin typeface="微软雅黑" panose="020B0503020204020204" pitchFamily="34" charset="-122"/>
                <a:ea typeface="微软雅黑" panose="020B0503020204020204" pitchFamily="34" charset="-122"/>
              </a:rPr>
              <a:t>室</a:t>
            </a:r>
            <a:endParaRPr lang="zh-CN" altLang="zh-CN" sz="1600" dirty="0">
              <a:latin typeface="微软雅黑" panose="020B0503020204020204" pitchFamily="34" charset="-122"/>
              <a:ea typeface="微软雅黑" panose="020B0503020204020204" pitchFamily="34" charset="-122"/>
            </a:endParaRPr>
          </a:p>
          <a:p>
            <a:endParaRPr lang="zh-CN" altLang="zh-CN" sz="1600" dirty="0">
              <a:latin typeface="微软雅黑" panose="020B0503020204020204" pitchFamily="34" charset="-122"/>
              <a:ea typeface="微软雅黑" panose="020B0503020204020204" pitchFamily="34" charset="-122"/>
            </a:endParaRPr>
          </a:p>
          <a:p>
            <a:r>
              <a:rPr lang="zh-CN" altLang="zh-CN" sz="1600" dirty="0">
                <a:latin typeface="微软雅黑" panose="020B0503020204020204" pitchFamily="34" charset="-122"/>
                <a:ea typeface="微软雅黑" panose="020B0503020204020204" pitchFamily="34" charset="-122"/>
              </a:rPr>
              <a:t>网址：</a:t>
            </a:r>
            <a:r>
              <a:rPr lang="en-US" altLang="zh-CN" sz="1600" dirty="0">
                <a:latin typeface="微软雅黑" panose="020B0503020204020204" pitchFamily="34" charset="-122"/>
                <a:ea typeface="微软雅黑" panose="020B0503020204020204" pitchFamily="34" charset="-122"/>
              </a:rPr>
              <a:t>www.pocketuni.net</a:t>
            </a:r>
            <a:endParaRPr lang="zh-CN" altLang="zh-CN" sz="1600"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7399655" y="2220595"/>
            <a:ext cx="1640205" cy="1622425"/>
          </a:xfrm>
          <a:prstGeom prst="rect">
            <a:avLst/>
          </a:prstGeom>
        </p:spPr>
      </p:pic>
      <p:pic>
        <p:nvPicPr>
          <p:cNvPr id="8" name="图片 7" descr="download"/>
          <p:cNvPicPr>
            <a:picLocks noChangeAspect="1"/>
          </p:cNvPicPr>
          <p:nvPr/>
        </p:nvPicPr>
        <p:blipFill>
          <a:blip r:embed="rId2"/>
          <a:stretch>
            <a:fillRect/>
          </a:stretch>
        </p:blipFill>
        <p:spPr>
          <a:xfrm>
            <a:off x="3253740" y="2220595"/>
            <a:ext cx="1738630" cy="173863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2" descr="IMG_256"/>
          <p:cNvPicPr>
            <a:picLocks noChangeAspect="1"/>
          </p:cNvPicPr>
          <p:nvPr/>
        </p:nvPicPr>
        <p:blipFill>
          <a:blip r:embed="rId1"/>
          <a:stretch>
            <a:fillRect/>
          </a:stretch>
        </p:blipFill>
        <p:spPr>
          <a:xfrm>
            <a:off x="1874520" y="2188845"/>
            <a:ext cx="8153400" cy="4375150"/>
          </a:xfrm>
          <a:prstGeom prst="rect">
            <a:avLst/>
          </a:prstGeom>
          <a:noFill/>
          <a:ln w="9525">
            <a:noFill/>
          </a:ln>
        </p:spPr>
      </p:pic>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nvSpPr>
        <p:spPr>
          <a:xfrm>
            <a:off x="2929255" y="1644015"/>
            <a:ext cx="5845175" cy="368300"/>
          </a:xfrm>
          <a:prstGeom prst="rect">
            <a:avLst/>
          </a:prstGeom>
          <a:noFill/>
          <a:ln w="9525">
            <a:noFill/>
          </a:ln>
        </p:spPr>
        <p:txBody>
          <a:bodyPr wrap="square">
            <a:spAutoFit/>
          </a:bodyPr>
          <a:lstStyle/>
          <a:p>
            <a:pPr indent="0"/>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【上传配置】 自定义选手上传材料</a:t>
            </a:r>
            <a:endPar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33880" y="2021523"/>
            <a:ext cx="783082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schemeClr val="tx1"/>
                </a:solidFill>
                <a:effectLst>
                  <a:outerShdw blurRad="38100" dist="19050" dir="2700000" algn="tl" rotWithShape="0">
                    <a:schemeClr val="dk1">
                      <a:alpha val="40000"/>
                    </a:schemeClr>
                  </a:outerShdw>
                </a:effectLst>
                <a:latin typeface="Calibri" panose="020F0502020204030204" charset="0"/>
                <a:ea typeface="Times New Roman" panose="02020603050405020304" pitchFamily="18" charset="0"/>
                <a:cs typeface="Arial" panose="020B0604020202020204" pitchFamily="34" charset="0"/>
              </a:rPr>
              <a:t>发起人查看报名选手上传的资料可选择</a:t>
            </a:r>
            <a:r>
              <a:rPr lang="en-US" altLang="zh-CN" sz="2000" dirty="0">
                <a:solidFill>
                  <a:schemeClr val="tx1"/>
                </a:solidFill>
                <a:effectLst>
                  <a:outerShdw blurRad="38100" dist="19050" dir="2700000" algn="tl" rotWithShape="0">
                    <a:schemeClr val="dk1">
                      <a:alpha val="40000"/>
                    </a:schemeClr>
                  </a:outerShdw>
                </a:effectLst>
                <a:latin typeface="Calibri" panose="020F0502020204030204" charset="0"/>
                <a:ea typeface="Times New Roman" panose="02020603050405020304" pitchFamily="18" charset="0"/>
                <a:cs typeface="Arial" panose="020B0604020202020204" pitchFamily="34" charset="0"/>
              </a:rPr>
              <a:t>“</a:t>
            </a:r>
            <a:r>
              <a:rPr lang="zh-CN" altLang="en-US" sz="2000" dirty="0">
                <a:solidFill>
                  <a:schemeClr val="tx1"/>
                </a:solidFill>
                <a:effectLst>
                  <a:outerShdw blurRad="38100" dist="19050" dir="2700000" algn="tl" rotWithShape="0">
                    <a:schemeClr val="dk1">
                      <a:alpha val="40000"/>
                    </a:schemeClr>
                  </a:outerShdw>
                </a:effectLst>
                <a:latin typeface="Calibri" panose="020F0502020204030204" charset="0"/>
                <a:cs typeface="Arial" panose="020B0604020202020204" pitchFamily="34" charset="0"/>
              </a:rPr>
              <a:t>通过</a:t>
            </a:r>
            <a:r>
              <a:rPr lang="en-US" altLang="zh-CN" sz="2000" dirty="0">
                <a:solidFill>
                  <a:schemeClr val="tx1"/>
                </a:solidFill>
                <a:effectLst>
                  <a:outerShdw blurRad="38100" dist="19050" dir="2700000" algn="tl" rotWithShape="0">
                    <a:schemeClr val="dk1">
                      <a:alpha val="40000"/>
                    </a:schemeClr>
                  </a:outerShdw>
                </a:effectLst>
                <a:latin typeface="Calibri" panose="020F0502020204030204" charset="0"/>
                <a:cs typeface="Arial" panose="020B0604020202020204" pitchFamily="34" charset="0"/>
              </a:rPr>
              <a:t>”</a:t>
            </a:r>
            <a:r>
              <a:rPr lang="zh-CN" altLang="en-US" sz="2000" dirty="0">
                <a:solidFill>
                  <a:schemeClr val="tx1"/>
                </a:solidFill>
                <a:effectLst>
                  <a:outerShdw blurRad="38100" dist="19050" dir="2700000" algn="tl" rotWithShape="0">
                    <a:schemeClr val="dk1">
                      <a:alpha val="40000"/>
                    </a:schemeClr>
                  </a:outerShdw>
                </a:effectLst>
                <a:latin typeface="Calibri" panose="020F0502020204030204" charset="0"/>
                <a:cs typeface="Arial" panose="020B0604020202020204" pitchFamily="34" charset="0"/>
              </a:rPr>
              <a:t>或</a:t>
            </a:r>
            <a:r>
              <a:rPr lang="en-US" altLang="zh-CN" sz="2000" dirty="0">
                <a:solidFill>
                  <a:schemeClr val="tx1"/>
                </a:solidFill>
                <a:effectLst>
                  <a:outerShdw blurRad="38100" dist="19050" dir="2700000" algn="tl" rotWithShape="0">
                    <a:schemeClr val="dk1">
                      <a:alpha val="40000"/>
                    </a:schemeClr>
                  </a:outerShdw>
                </a:effectLst>
                <a:latin typeface="Calibri" panose="020F0502020204030204" charset="0"/>
                <a:cs typeface="Arial" panose="020B0604020202020204" pitchFamily="34" charset="0"/>
              </a:rPr>
              <a:t>“</a:t>
            </a:r>
            <a:r>
              <a:rPr lang="zh-CN" altLang="en-US" sz="2000" dirty="0">
                <a:solidFill>
                  <a:schemeClr val="tx1"/>
                </a:solidFill>
                <a:effectLst>
                  <a:outerShdw blurRad="38100" dist="19050" dir="2700000" algn="tl" rotWithShape="0">
                    <a:schemeClr val="dk1">
                      <a:alpha val="40000"/>
                    </a:schemeClr>
                  </a:outerShdw>
                </a:effectLst>
                <a:latin typeface="Calibri" panose="020F0502020204030204" charset="0"/>
                <a:cs typeface="Arial" panose="020B0604020202020204" pitchFamily="34" charset="0"/>
              </a:rPr>
              <a:t>驳回</a:t>
            </a:r>
            <a:r>
              <a:rPr lang="en-US" altLang="zh-CN" sz="2000" dirty="0">
                <a:solidFill>
                  <a:schemeClr val="tx1"/>
                </a:solidFill>
                <a:effectLst>
                  <a:outerShdw blurRad="38100" dist="19050" dir="2700000" algn="tl" rotWithShape="0">
                    <a:schemeClr val="dk1">
                      <a:alpha val="40000"/>
                    </a:schemeClr>
                  </a:outerShdw>
                </a:effectLst>
                <a:latin typeface="Calibri" panose="020F0502020204030204" charset="0"/>
                <a:cs typeface="Arial" panose="020B0604020202020204" pitchFamily="34" charset="0"/>
              </a:rPr>
              <a:t>”</a:t>
            </a:r>
            <a:r>
              <a:rPr lang="zh-CN" altLang="en-US" sz="2000" dirty="0">
                <a:solidFill>
                  <a:schemeClr val="tx1"/>
                </a:solidFill>
                <a:effectLst>
                  <a:outerShdw blurRad="38100" dist="19050" dir="2700000" algn="tl" rotWithShape="0">
                    <a:schemeClr val="dk1">
                      <a:alpha val="40000"/>
                    </a:schemeClr>
                  </a:outerShdw>
                </a:effectLst>
                <a:latin typeface="Calibri" panose="020F0502020204030204" charset="0"/>
                <a:ea typeface="Times New Roman" panose="02020603050405020304" pitchFamily="18" charset="0"/>
                <a:cs typeface="Arial" panose="020B0604020202020204" pitchFamily="34" charset="0"/>
              </a:rPr>
              <a:t>	</a:t>
            </a:r>
            <a:endParaRPr lang="zh-CN" altLang="en-US" sz="2000" dirty="0">
              <a:solidFill>
                <a:schemeClr val="tx1"/>
              </a:solidFill>
              <a:effectLst>
                <a:outerShdw blurRad="38100" dist="19050" dir="2700000" algn="tl" rotWithShape="0">
                  <a:schemeClr val="dk1">
                    <a:alpha val="40000"/>
                  </a:schemeClr>
                </a:outerShdw>
              </a:effectLst>
              <a:latin typeface="Calibri" panose="020F0502020204030204" charset="0"/>
              <a:ea typeface="Times New Roman" panose="02020603050405020304" pitchFamily="18" charset="0"/>
              <a:cs typeface="Arial" panose="020B0604020202020204" pitchFamily="34" charset="0"/>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1574800" y="1406525"/>
            <a:ext cx="2145030" cy="460375"/>
          </a:xfrm>
          <a:prstGeom prst="rect">
            <a:avLst/>
          </a:prstGeom>
          <a:noFill/>
        </p:spPr>
        <p:txBody>
          <a:bodyPr wrap="none" rtlCol="0" anchor="t">
            <a:spAutoFit/>
            <a:scene3d>
              <a:camera prst="orthographicFront"/>
              <a:lightRig rig="threePt" dir="t"/>
            </a:scene3d>
          </a:bodyPr>
          <a:lstStyle/>
          <a:p>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活动</a:t>
            </a:r>
            <a:r>
              <a:rPr lang="en-US" altLang="zh-CN"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选手审核</a:t>
            </a:r>
            <a:endPar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pic>
        <p:nvPicPr>
          <p:cNvPr id="2" name="图片 111"/>
          <p:cNvPicPr>
            <a:picLocks noChangeAspect="1"/>
          </p:cNvPicPr>
          <p:nvPr/>
        </p:nvPicPr>
        <p:blipFill>
          <a:blip r:embed="rId1"/>
          <a:stretch>
            <a:fillRect/>
          </a:stretch>
        </p:blipFill>
        <p:spPr>
          <a:xfrm>
            <a:off x="1523683" y="2420303"/>
            <a:ext cx="8853805" cy="1246505"/>
          </a:xfrm>
          <a:prstGeom prst="rect">
            <a:avLst/>
          </a:prstGeom>
          <a:noFill/>
          <a:ln w="9525">
            <a:noFill/>
          </a:ln>
        </p:spPr>
      </p:pic>
      <p:pic>
        <p:nvPicPr>
          <p:cNvPr id="8" name="图片 112"/>
          <p:cNvPicPr>
            <a:picLocks noChangeAspect="1"/>
          </p:cNvPicPr>
          <p:nvPr/>
        </p:nvPicPr>
        <p:blipFill>
          <a:blip r:embed="rId2"/>
          <a:stretch>
            <a:fillRect/>
          </a:stretch>
        </p:blipFill>
        <p:spPr>
          <a:xfrm>
            <a:off x="1574483" y="3768408"/>
            <a:ext cx="5179695" cy="2709545"/>
          </a:xfrm>
          <a:prstGeom prst="rect">
            <a:avLst/>
          </a:prstGeom>
          <a:noFill/>
          <a:ln w="9525">
            <a:noFill/>
          </a:ln>
        </p:spPr>
      </p:pic>
      <p:cxnSp>
        <p:nvCxnSpPr>
          <p:cNvPr id="11" name="肘形连接符 10"/>
          <p:cNvCxnSpPr/>
          <p:nvPr/>
        </p:nvCxnSpPr>
        <p:spPr>
          <a:xfrm rot="10800000" flipV="1">
            <a:off x="5852160" y="4547870"/>
            <a:ext cx="1432560" cy="1224280"/>
          </a:xfrm>
          <a:prstGeom prst="bentConnector3">
            <a:avLst>
              <a:gd name="adj1" fmla="val 49956"/>
            </a:avLst>
          </a:prstGeom>
          <a:ln>
            <a:tailEnd type="arrow" w="med" len="med"/>
          </a:ln>
        </p:spPr>
        <p:style>
          <a:lnRef idx="1">
            <a:schemeClr val="accent4"/>
          </a:lnRef>
          <a:fillRef idx="0">
            <a:schemeClr val="accent4"/>
          </a:fillRef>
          <a:effectRef idx="0">
            <a:schemeClr val="accent4"/>
          </a:effectRef>
          <a:fontRef idx="minor">
            <a:schemeClr val="tx1"/>
          </a:fontRef>
        </p:style>
      </p:cxnSp>
      <p:sp>
        <p:nvSpPr>
          <p:cNvPr id="12" name="Rectangle 4"/>
          <p:cNvSpPr>
            <a:spLocks noChangeArrowheads="1"/>
          </p:cNvSpPr>
          <p:nvPr/>
        </p:nvSpPr>
        <p:spPr bwMode="auto">
          <a:xfrm>
            <a:off x="7401560" y="4295458"/>
            <a:ext cx="4019550"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schemeClr val="accent1"/>
                </a:solidFill>
                <a:effectLst>
                  <a:outerShdw blurRad="38100" dist="25400" dir="5400000" algn="ctr" rotWithShape="0">
                    <a:srgbClr val="6E747A">
                      <a:alpha val="43000"/>
                    </a:srgbClr>
                  </a:outerShdw>
                </a:effectLst>
                <a:latin typeface="Calibri" panose="020F0502020204030204" charset="0"/>
                <a:ea typeface="Times New Roman" panose="02020603050405020304" pitchFamily="18" charset="0"/>
                <a:cs typeface="Arial" panose="020B0604020202020204" pitchFamily="34" charset="0"/>
              </a:rPr>
              <a:t>先由报名者自主上传投票内容页面</a:t>
            </a:r>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1969135" y="1243330"/>
            <a:ext cx="4641215" cy="1106805"/>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管理活动</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成员、成员审核</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图片 115"/>
          <p:cNvPicPr>
            <a:picLocks noChangeAspect="1"/>
          </p:cNvPicPr>
          <p:nvPr/>
        </p:nvPicPr>
        <p:blipFill>
          <a:blip r:embed="rId1"/>
          <a:stretch>
            <a:fillRect/>
          </a:stretch>
        </p:blipFill>
        <p:spPr>
          <a:xfrm>
            <a:off x="1214120" y="1907540"/>
            <a:ext cx="8858250" cy="1605280"/>
          </a:xfrm>
          <a:prstGeom prst="rect">
            <a:avLst/>
          </a:prstGeom>
          <a:noFill/>
          <a:ln w="9525">
            <a:noFill/>
          </a:ln>
        </p:spPr>
      </p:pic>
      <p:pic>
        <p:nvPicPr>
          <p:cNvPr id="2" name="图片 114"/>
          <p:cNvPicPr>
            <a:picLocks noChangeAspect="1"/>
          </p:cNvPicPr>
          <p:nvPr/>
        </p:nvPicPr>
        <p:blipFill>
          <a:blip r:embed="rId2"/>
          <a:stretch>
            <a:fillRect/>
          </a:stretch>
        </p:blipFill>
        <p:spPr>
          <a:xfrm>
            <a:off x="1294130" y="4259263"/>
            <a:ext cx="8859520" cy="1183005"/>
          </a:xfrm>
          <a:prstGeom prst="rect">
            <a:avLst/>
          </a:prstGeom>
          <a:noFill/>
          <a:ln w="9525">
            <a:noFill/>
          </a:ln>
        </p:spPr>
      </p:pic>
      <p:sp>
        <p:nvSpPr>
          <p:cNvPr id="100" name="文本框 99"/>
          <p:cNvSpPr txBox="1"/>
          <p:nvPr/>
        </p:nvSpPr>
        <p:spPr>
          <a:xfrm>
            <a:off x="1317625" y="5285740"/>
            <a:ext cx="9418320" cy="1076325"/>
          </a:xfrm>
          <a:prstGeom prst="rect">
            <a:avLst/>
          </a:prstGeom>
          <a:noFill/>
          <a:ln w="9525">
            <a:noFill/>
          </a:ln>
        </p:spPr>
        <p:txBody>
          <a:bodyPr wrap="square">
            <a:spAutoFit/>
          </a:bodyPr>
          <a:lstStyle/>
          <a:p>
            <a:pPr indent="0"/>
            <a:endParaRPr lang="zh-CN" altLang="en-US"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如发起活动时勾选了报名活动需要审批，则所有报名人员先进入成员审核页面，由发起人给予批准通过后进入左边的成员页面成为正式的活动参与者。</a:t>
            </a:r>
            <a:endParaRPr lang="zh-CN" altLang="en-US"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成员页面可以到处</a:t>
            </a:r>
            <a:r>
              <a:rPr lang="en-US" altLang="zh-CN"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EXCEL</a:t>
            </a:r>
            <a:r>
              <a:rPr lang="zh-CN" altLang="en-US"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进行查看。</a:t>
            </a:r>
            <a:endParaRPr lang="zh-CN" altLang="en-US"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1" name="文本框 10"/>
          <p:cNvSpPr txBox="1"/>
          <p:nvPr/>
        </p:nvSpPr>
        <p:spPr>
          <a:xfrm>
            <a:off x="1318260" y="3630930"/>
            <a:ext cx="9555480" cy="368300"/>
          </a:xfrm>
          <a:prstGeom prst="rect">
            <a:avLst/>
          </a:prstGeom>
          <a:noFill/>
        </p:spPr>
        <p:txBody>
          <a:bodyPr wrap="none" rtlCol="0" anchor="t">
            <a:spAutoFit/>
          </a:bodyPr>
          <a:lstStyle/>
          <a:p>
            <a:r>
              <a:rPr lang="zh-CN" altLang="en-US"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mn-ea"/>
              </a:rPr>
              <a:t>发起人可查看该活动参加人员数及签到人员数，及每个参加者的信息包括诚信度、学号学院等</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1969135" y="1243330"/>
            <a:ext cx="4641215" cy="1106805"/>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管理活动</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新闻</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116"/>
          <p:cNvPicPr>
            <a:picLocks noChangeAspect="1"/>
          </p:cNvPicPr>
          <p:nvPr/>
        </p:nvPicPr>
        <p:blipFill>
          <a:blip r:embed="rId1"/>
          <a:stretch>
            <a:fillRect/>
          </a:stretch>
        </p:blipFill>
        <p:spPr>
          <a:xfrm>
            <a:off x="1506855" y="1796415"/>
            <a:ext cx="7752080" cy="4447540"/>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1969135" y="1243330"/>
            <a:ext cx="4641215" cy="1106805"/>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管理活动</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活动视频</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1"/>
          <p:cNvPicPr>
            <a:picLocks noChangeAspect="1"/>
          </p:cNvPicPr>
          <p:nvPr/>
        </p:nvPicPr>
        <p:blipFill>
          <a:blip r:embed="rId1"/>
          <a:stretch>
            <a:fillRect/>
          </a:stretch>
        </p:blipFill>
        <p:spPr>
          <a:xfrm>
            <a:off x="863600" y="2160270"/>
            <a:ext cx="10822305" cy="1451610"/>
          </a:xfrm>
          <a:prstGeom prst="rect">
            <a:avLst/>
          </a:prstGeom>
          <a:noFill/>
          <a:ln w="9525">
            <a:noFill/>
          </a:ln>
        </p:spPr>
      </p:pic>
      <p:sp>
        <p:nvSpPr>
          <p:cNvPr id="100" name="文本框 99"/>
          <p:cNvSpPr txBox="1"/>
          <p:nvPr/>
        </p:nvSpPr>
        <p:spPr>
          <a:xfrm>
            <a:off x="1008380" y="4455795"/>
            <a:ext cx="2908935" cy="1076325"/>
          </a:xfrm>
          <a:prstGeom prst="rect">
            <a:avLst/>
          </a:prstGeom>
          <a:noFill/>
          <a:ln w="9525">
            <a:noFill/>
          </a:ln>
        </p:spPr>
        <p:txBody>
          <a:bodyPr wrap="square">
            <a:spAutoFit/>
          </a:bodyPr>
          <a:lstStyle/>
          <a:p>
            <a:pPr indent="0"/>
            <a:r>
              <a:rPr lang="zh-CN" altLang="en-US" sz="16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上传后视频可在活动首页展示</a:t>
            </a:r>
            <a:endParaRPr lang="zh-CN" altLang="en-US" sz="16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indent="0"/>
            <a:r>
              <a:rPr lang="zh-CN" altLang="en-US" sz="16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【备注】 活动视频需要线上传到新浪播客、优酷、酷</a:t>
            </a:r>
            <a:r>
              <a:rPr lang="en-US" altLang="zh-CN" sz="16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6</a:t>
            </a:r>
            <a:r>
              <a:rPr lang="zh-CN" altLang="en-US" sz="16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网，将视频连接复制添加到平台上；</a:t>
            </a:r>
            <a:endParaRPr lang="zh-CN" altLang="en-US" sz="16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6" name="图片 120"/>
          <p:cNvPicPr>
            <a:picLocks noChangeAspect="1"/>
          </p:cNvPicPr>
          <p:nvPr/>
        </p:nvPicPr>
        <p:blipFill>
          <a:blip r:embed="rId2"/>
          <a:stretch>
            <a:fillRect/>
          </a:stretch>
        </p:blipFill>
        <p:spPr>
          <a:xfrm>
            <a:off x="6610033" y="5061903"/>
            <a:ext cx="3104515" cy="962025"/>
          </a:xfrm>
          <a:prstGeom prst="rect">
            <a:avLst/>
          </a:prstGeom>
          <a:noFill/>
          <a:ln w="9525">
            <a:noFill/>
          </a:ln>
        </p:spPr>
      </p:pic>
      <p:cxnSp>
        <p:nvCxnSpPr>
          <p:cNvPr id="8" name="肘形连接符 7"/>
          <p:cNvCxnSpPr/>
          <p:nvPr/>
        </p:nvCxnSpPr>
        <p:spPr>
          <a:xfrm>
            <a:off x="2510790" y="3268345"/>
            <a:ext cx="3811270" cy="2434590"/>
          </a:xfrm>
          <a:prstGeom prst="bentConnector3">
            <a:avLst>
              <a:gd name="adj1" fmla="val 50017"/>
            </a:avLst>
          </a:prstGeom>
          <a:ln>
            <a:tailEnd type="arrow" w="med" len="med"/>
          </a:ln>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1969135" y="1243330"/>
            <a:ext cx="4641215" cy="1106805"/>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管理活动</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活动照片</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图片 5"/>
          <p:cNvPicPr>
            <a:picLocks noChangeAspect="1"/>
          </p:cNvPicPr>
          <p:nvPr/>
        </p:nvPicPr>
        <p:blipFill>
          <a:blip r:embed="rId1"/>
          <a:stretch>
            <a:fillRect/>
          </a:stretch>
        </p:blipFill>
        <p:spPr>
          <a:xfrm>
            <a:off x="1381125" y="1918970"/>
            <a:ext cx="9133205" cy="3590290"/>
          </a:xfrm>
          <a:prstGeom prst="rect">
            <a:avLst/>
          </a:prstGeom>
        </p:spPr>
      </p:pic>
      <p:sp>
        <p:nvSpPr>
          <p:cNvPr id="8" name="文本框 7"/>
          <p:cNvSpPr txBox="1"/>
          <p:nvPr/>
        </p:nvSpPr>
        <p:spPr>
          <a:xfrm>
            <a:off x="4083050" y="6012815"/>
            <a:ext cx="2941320" cy="368300"/>
          </a:xfrm>
          <a:prstGeom prst="rect">
            <a:avLst/>
          </a:prstGeom>
          <a:noFill/>
        </p:spPr>
        <p:txBody>
          <a:bodyPr wrap="none" rtlCol="0" anchor="t">
            <a:spAutoFit/>
          </a:bodyPr>
          <a:lstStyle/>
          <a:p>
            <a:r>
              <a:rPr lang="zh-CN" altLang="en-US"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上传图片可在活动首页展示</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18"/>
          <p:cNvPicPr>
            <a:picLocks noChangeAspect="1"/>
          </p:cNvPicPr>
          <p:nvPr/>
        </p:nvPicPr>
        <p:blipFill>
          <a:blip r:embed="rId1"/>
          <a:stretch>
            <a:fillRect/>
          </a:stretch>
        </p:blipFill>
        <p:spPr>
          <a:xfrm>
            <a:off x="-93345" y="2012315"/>
            <a:ext cx="8760460" cy="3001010"/>
          </a:xfrm>
          <a:prstGeom prst="rect">
            <a:avLst/>
          </a:prstGeom>
          <a:noFill/>
          <a:ln w="9525">
            <a:noFill/>
          </a:ln>
        </p:spPr>
      </p:pic>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676910" y="1322070"/>
            <a:ext cx="4641215" cy="1106805"/>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管理活动</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签到</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0" name="文本框 99"/>
          <p:cNvSpPr txBox="1"/>
          <p:nvPr/>
        </p:nvSpPr>
        <p:spPr>
          <a:xfrm>
            <a:off x="8518525" y="955040"/>
            <a:ext cx="3521075" cy="13326110"/>
          </a:xfrm>
          <a:prstGeom prst="rect">
            <a:avLst/>
          </a:prstGeom>
          <a:noFill/>
          <a:ln w="9525">
            <a:noFill/>
          </a:ln>
        </p:spPr>
        <p:txBody>
          <a:bodyPr wrap="square">
            <a:spAutoFit/>
          </a:bodyPr>
          <a:lstStyle/>
          <a:p>
            <a:pPr indent="0"/>
            <a:r>
              <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1、设置签到员 </a:t>
            </a:r>
            <a:endPar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（发起人活动管理/【成员】列表页设置）</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2、APP客户端签到 </a:t>
            </a:r>
            <a:endPar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（签到员登录APP，右上角签到，选择相应的活动，扫描参加者二维码）</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3、签到有效时间</a:t>
            </a:r>
            <a:endPar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活动开始前1小时 至 活动结束</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【签退】：</a:t>
            </a:r>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签到员APP签到界面，切换签退按钮进行签退</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【离线签到】：</a:t>
            </a:r>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如遇网络状况不佳或大型活动需要签到人员较多时，可采取离线签到。</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签到员对参与人进行离线签到或签退，将数据存储在本地，待记录结束，与活动参与人进行比对上传。</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【部分失败原因】：</a:t>
            </a:r>
            <a:endParaRPr lang="zh-CN" altLang="en-US" sz="16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1、活动需要先报名才能签到签退</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2、未签到直接签退 </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4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endParaRPr lang="zh-CN" altLang="en-US" sz="14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425450" y="300990"/>
            <a:ext cx="5525770" cy="1106805"/>
          </a:xfrm>
          <a:prstGeom prst="rect">
            <a:avLst/>
          </a:prstGeom>
        </p:spPr>
        <p:txBody>
          <a:bodyPr wrap="square">
            <a:spAutoFit/>
          </a:bodyPr>
          <a:lstStyle/>
          <a:p>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6</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、签到客户端操作</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设置签到员</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0" name="文本框 99"/>
          <p:cNvSpPr txBox="1"/>
          <p:nvPr/>
        </p:nvSpPr>
        <p:spPr>
          <a:xfrm>
            <a:off x="8172450" y="300990"/>
            <a:ext cx="3507740" cy="3199765"/>
          </a:xfrm>
          <a:prstGeom prst="rect">
            <a:avLst/>
          </a:prstGeom>
          <a:noFill/>
          <a:ln w="9525">
            <a:noFill/>
          </a:ln>
        </p:spPr>
        <p:txBody>
          <a:bodyPr wrap="square">
            <a:spAutoFit/>
          </a:bodyPr>
          <a:lstStyle/>
          <a:p>
            <a:pPr indent="0"/>
            <a:r>
              <a:rPr lang="zh-CN" altLang="en-US" sz="20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活动发起者：</a:t>
            </a:r>
            <a:endParaRPr lang="zh-CN" altLang="en-US" sz="20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20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en-US" altLang="zh-CN" sz="2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1.</a:t>
            </a:r>
            <a:r>
              <a:rPr lang="zh-CN" altLang="en-US" sz="2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如果是你发起的活动，需要其他同学协助你一起做签到可在</a:t>
            </a:r>
            <a:r>
              <a:rPr lang="en-US" altLang="zh-CN" sz="2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app</a:t>
            </a:r>
            <a:r>
              <a:rPr lang="zh-CN" altLang="en-US" sz="2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端设置签到员（系统默认签到员上限</a:t>
            </a:r>
            <a:r>
              <a:rPr lang="en-US" altLang="zh-CN" sz="2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5</a:t>
            </a:r>
            <a:r>
              <a:rPr lang="zh-CN" altLang="en-US" sz="2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人）</a:t>
            </a:r>
            <a:endParaRPr lang="zh-CN" altLang="en-US" sz="2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en-US" altLang="zh-CN" sz="2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2.</a:t>
            </a:r>
            <a:r>
              <a:rPr lang="zh-CN" altLang="en-US" sz="2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被设置为活动签到员的同学也必须扫码签到。</a:t>
            </a:r>
            <a:endParaRPr lang="zh-CN" altLang="en-US" sz="20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endParaRPr lang="zh-CN" altLang="en-US" sz="1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7876540" y="2976245"/>
            <a:ext cx="4079240" cy="368300"/>
          </a:xfrm>
          <a:prstGeom prst="rect">
            <a:avLst/>
          </a:prstGeom>
          <a:noFill/>
          <a:ln w="9525">
            <a:noFill/>
          </a:ln>
        </p:spPr>
        <p:txBody>
          <a:bodyPr wrap="square">
            <a:spAutoFit/>
            <a:scene3d>
              <a:camera prst="orthographicFront"/>
              <a:lightRig rig="threePt" dir="t"/>
            </a:scene3d>
          </a:bodyPr>
          <a:lstStyle/>
          <a:p>
            <a:pPr indent="0"/>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活动</a:t>
            </a:r>
            <a:r>
              <a:rPr lang="en-US"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活动管理</a:t>
            </a:r>
            <a:r>
              <a:rPr lang="en-US"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成员</a:t>
            </a:r>
            <a:r>
              <a:rPr lang="en-US"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设置签到员</a:t>
            </a:r>
            <a:endPar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3967480" y="1202690"/>
            <a:ext cx="3209290" cy="1847850"/>
          </a:xfrm>
          <a:prstGeom prst="rect">
            <a:avLst/>
          </a:prstGeom>
        </p:spPr>
      </p:pic>
      <p:pic>
        <p:nvPicPr>
          <p:cNvPr id="11" name="图片 10"/>
          <p:cNvPicPr>
            <a:picLocks noChangeAspect="1"/>
          </p:cNvPicPr>
          <p:nvPr/>
        </p:nvPicPr>
        <p:blipFill>
          <a:blip r:embed="rId2"/>
          <a:stretch>
            <a:fillRect/>
          </a:stretch>
        </p:blipFill>
        <p:spPr>
          <a:xfrm>
            <a:off x="7876540" y="3439160"/>
            <a:ext cx="3228340" cy="3009265"/>
          </a:xfrm>
          <a:prstGeom prst="rect">
            <a:avLst/>
          </a:prstGeom>
        </p:spPr>
      </p:pic>
      <p:pic>
        <p:nvPicPr>
          <p:cNvPr id="9" name="图片 36" descr="PU 最新logo-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09885" y="276225"/>
            <a:ext cx="1372870" cy="433070"/>
          </a:xfrm>
          <a:prstGeom prst="rect">
            <a:avLst/>
          </a:prstGeom>
          <a:noFill/>
          <a:ln>
            <a:noFill/>
          </a:ln>
        </p:spPr>
      </p:pic>
      <p:pic>
        <p:nvPicPr>
          <p:cNvPr id="12" name="图片 11"/>
          <p:cNvPicPr>
            <a:picLocks noChangeAspect="1"/>
          </p:cNvPicPr>
          <p:nvPr/>
        </p:nvPicPr>
        <p:blipFill>
          <a:blip r:embed="rId4"/>
          <a:stretch>
            <a:fillRect/>
          </a:stretch>
        </p:blipFill>
        <p:spPr>
          <a:xfrm>
            <a:off x="284480" y="1012190"/>
            <a:ext cx="3098800" cy="5721985"/>
          </a:xfrm>
          <a:prstGeom prst="rect">
            <a:avLst/>
          </a:prstGeom>
        </p:spPr>
      </p:pic>
      <p:pic>
        <p:nvPicPr>
          <p:cNvPr id="3" name="图片 2"/>
          <p:cNvPicPr>
            <a:picLocks noChangeAspect="1"/>
          </p:cNvPicPr>
          <p:nvPr/>
        </p:nvPicPr>
        <p:blipFill>
          <a:blip r:embed="rId5"/>
          <a:stretch>
            <a:fillRect/>
          </a:stretch>
        </p:blipFill>
        <p:spPr>
          <a:xfrm>
            <a:off x="3967480" y="3552825"/>
            <a:ext cx="3213100" cy="247015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solidFill>
                  <a:prstClr val="black"/>
                </a:solidFill>
                <a:latin typeface="微软雅黑" panose="020B0503020204020204" pitchFamily="34" charset="-122"/>
                <a:ea typeface="微软雅黑" panose="020B0503020204020204" pitchFamily="34" charset="-122"/>
              </a:rPr>
              <a:t>  </a:t>
            </a:r>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230505" y="276225"/>
            <a:ext cx="6115685" cy="1106805"/>
          </a:xfrm>
          <a:prstGeom prst="rect">
            <a:avLst/>
          </a:prstGeom>
        </p:spPr>
        <p:txBody>
          <a:bodyPr wrap="square">
            <a:spAutoFit/>
          </a:bodyPr>
          <a:lstStyle/>
          <a:p>
            <a:r>
              <a:rPr lang="zh-CN" altLang="en-US" sz="2400" b="1" dirty="0">
                <a:solidFill>
                  <a:prstClr val="black"/>
                </a:solidFill>
                <a:effectLst>
                  <a:outerShdw blurRad="38100" dist="19050" dir="2700000" algn="tl" rotWithShape="0">
                    <a:prstClr val="black">
                      <a:alpha val="40000"/>
                    </a:prstClr>
                  </a:outerShdw>
                </a:effectLst>
                <a:latin typeface="微软雅黑" panose="020B0503020204020204" pitchFamily="34" charset="-122"/>
                <a:ea typeface="微软雅黑" panose="020B0503020204020204" pitchFamily="34" charset="-122"/>
              </a:rPr>
              <a:t>签到客户端操作</a:t>
            </a:r>
            <a:r>
              <a:rPr lang="en-US" altLang="zh-CN" sz="2400" b="1" dirty="0">
                <a:solidFill>
                  <a:prstClr val="black"/>
                </a:solidFill>
                <a:effectLst>
                  <a:outerShdw blurRad="38100" dist="1905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400" b="1" dirty="0">
                <a:solidFill>
                  <a:prstClr val="black"/>
                </a:solidFill>
                <a:effectLst>
                  <a:outerShdw blurRad="38100" dist="19050" dir="2700000" algn="tl" rotWithShape="0">
                    <a:prstClr val="black">
                      <a:alpha val="40000"/>
                    </a:prstClr>
                  </a:outerShdw>
                </a:effectLst>
                <a:latin typeface="微软雅黑" panose="020B0503020204020204" pitchFamily="34" charset="-122"/>
                <a:ea typeface="微软雅黑" panose="020B0503020204020204" pitchFamily="34" charset="-122"/>
              </a:rPr>
              <a:t>找到需要签到的活动</a:t>
            </a:r>
            <a:endParaRPr lang="zh-CN" altLang="en-US" sz="2400" b="1" dirty="0">
              <a:solidFill>
                <a:prstClr val="black"/>
              </a:solidFill>
              <a:effectLst>
                <a:outerShdw blurRad="38100" dist="19050" dir="2700000" algn="tl" rotWithShape="0">
                  <a:prstClr val="black">
                    <a:alpha val="40000"/>
                  </a:prstClr>
                </a:outerShdw>
              </a:effectLst>
              <a:latin typeface="微软雅黑" panose="020B0503020204020204" pitchFamily="34" charset="-122"/>
              <a:ea typeface="微软雅黑" panose="020B0503020204020204" pitchFamily="34" charset="-122"/>
            </a:endParaRPr>
          </a:p>
          <a:p>
            <a:r>
              <a:rPr lang="en-US" altLang="zh-CN" dirty="0">
                <a:solidFill>
                  <a:prstClr val="black"/>
                </a:solidFill>
              </a:rPr>
              <a:t> </a:t>
            </a:r>
            <a:endParaRPr lang="zh-CN" altLang="zh-CN" dirty="0">
              <a:solidFill>
                <a:prstClr val="black"/>
              </a:solidFill>
            </a:endParaRPr>
          </a:p>
          <a:p>
            <a:endParaRPr lang="zh-CN" altLang="zh-CN" sz="24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6" name="图片 15"/>
          <p:cNvPicPr>
            <a:picLocks noChangeAspect="1"/>
          </p:cNvPicPr>
          <p:nvPr/>
        </p:nvPicPr>
        <p:blipFill>
          <a:blip r:embed="rId1"/>
          <a:stretch>
            <a:fillRect/>
          </a:stretch>
        </p:blipFill>
        <p:spPr>
          <a:xfrm>
            <a:off x="7585075" y="1594485"/>
            <a:ext cx="3171190" cy="4571365"/>
          </a:xfrm>
          <a:prstGeom prst="rect">
            <a:avLst/>
          </a:prstGeom>
        </p:spPr>
      </p:pic>
      <p:sp>
        <p:nvSpPr>
          <p:cNvPr id="17" name="文本框 16"/>
          <p:cNvSpPr txBox="1"/>
          <p:nvPr/>
        </p:nvSpPr>
        <p:spPr>
          <a:xfrm>
            <a:off x="4037330" y="1118235"/>
            <a:ext cx="7431405" cy="368300"/>
          </a:xfrm>
          <a:prstGeom prst="rect">
            <a:avLst/>
          </a:prstGeom>
          <a:noFill/>
          <a:ln w="9525">
            <a:noFill/>
          </a:ln>
        </p:spPr>
        <p:txBody>
          <a:bodyPr wrap="square">
            <a:spAutoFit/>
            <a:scene3d>
              <a:camera prst="orthographicFront"/>
              <a:lightRig rig="threePt" dir="t"/>
            </a:scene3d>
          </a:bodyPr>
          <a:lstStyle/>
          <a:p>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我的</a:t>
            </a:r>
            <a:r>
              <a:rPr lang="en-US"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我的活动</a:t>
            </a:r>
            <a:r>
              <a:rPr lang="en-US"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rPr>
              <a:t>我参加的（我创建的）</a:t>
            </a:r>
            <a:r>
              <a:rPr lang="en-US"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rPr>
              <a:t>进入活动</a:t>
            </a:r>
            <a:endPar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 name="图片 36" descr="PU 最新logo-2.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09885" y="276225"/>
            <a:ext cx="1372870" cy="433070"/>
          </a:xfrm>
          <a:prstGeom prst="rect">
            <a:avLst/>
          </a:prstGeom>
          <a:noFill/>
          <a:ln>
            <a:noFill/>
          </a:ln>
        </p:spPr>
      </p:pic>
      <p:pic>
        <p:nvPicPr>
          <p:cNvPr id="6" name="图片 5"/>
          <p:cNvPicPr>
            <a:picLocks noChangeAspect="1"/>
          </p:cNvPicPr>
          <p:nvPr/>
        </p:nvPicPr>
        <p:blipFill>
          <a:blip r:embed="rId3"/>
          <a:stretch>
            <a:fillRect/>
          </a:stretch>
        </p:blipFill>
        <p:spPr>
          <a:xfrm>
            <a:off x="549275" y="911225"/>
            <a:ext cx="3079750" cy="5353050"/>
          </a:xfrm>
          <a:prstGeom prst="rect">
            <a:avLst/>
          </a:prstGeom>
        </p:spPr>
      </p:pic>
      <p:pic>
        <p:nvPicPr>
          <p:cNvPr id="7" name="图片 6"/>
          <p:cNvPicPr>
            <a:picLocks noChangeAspect="1"/>
          </p:cNvPicPr>
          <p:nvPr/>
        </p:nvPicPr>
        <p:blipFill>
          <a:blip r:embed="rId4"/>
          <a:stretch>
            <a:fillRect/>
          </a:stretch>
        </p:blipFill>
        <p:spPr>
          <a:xfrm>
            <a:off x="3832225" y="1714500"/>
            <a:ext cx="3257550" cy="445135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383540" y="276225"/>
            <a:ext cx="7626985" cy="1106805"/>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签到客户端操作</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主办方打开活动签到扫一扫</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文本框 16"/>
          <p:cNvSpPr txBox="1"/>
          <p:nvPr/>
        </p:nvSpPr>
        <p:spPr>
          <a:xfrm>
            <a:off x="8700770" y="3203575"/>
            <a:ext cx="3117215" cy="1476375"/>
          </a:xfrm>
          <a:prstGeom prst="rect">
            <a:avLst/>
          </a:prstGeom>
          <a:noFill/>
          <a:ln w="9525">
            <a:noFill/>
          </a:ln>
        </p:spPr>
        <p:txBody>
          <a:bodyPr wrap="square">
            <a:spAutoFit/>
            <a:scene3d>
              <a:camera prst="orthographicFront"/>
              <a:lightRig rig="threePt" dir="t"/>
            </a:scene3d>
          </a:bodyPr>
          <a:lstStyle/>
          <a:p>
            <a:pPr indent="0"/>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进入活动</a:t>
            </a:r>
            <a:r>
              <a:rPr lang="en-US"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页面下方签到</a:t>
            </a:r>
            <a:r>
              <a:rPr lang="en-US"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退</a:t>
            </a:r>
            <a:r>
              <a:rPr lang="en-US" altLang="zh-CN"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rPr>
              <a:t>使用扫一扫扫描参加同学二维码名片即可进行签到操作</a:t>
            </a:r>
            <a:endPar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a:p>
            <a:pPr indent="0"/>
            <a:endPar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 name="图片 36" descr="PU 最新logo-2.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509885" y="276225"/>
            <a:ext cx="1372870" cy="433070"/>
          </a:xfrm>
          <a:prstGeom prst="rect">
            <a:avLst/>
          </a:prstGeom>
          <a:noFill/>
          <a:ln>
            <a:noFill/>
          </a:ln>
        </p:spPr>
      </p:pic>
      <p:pic>
        <p:nvPicPr>
          <p:cNvPr id="8" name="图片 7"/>
          <p:cNvPicPr>
            <a:picLocks noChangeAspect="1"/>
          </p:cNvPicPr>
          <p:nvPr/>
        </p:nvPicPr>
        <p:blipFill>
          <a:blip r:embed="rId2"/>
          <a:stretch>
            <a:fillRect/>
          </a:stretch>
        </p:blipFill>
        <p:spPr>
          <a:xfrm>
            <a:off x="597535" y="984250"/>
            <a:ext cx="3143250" cy="5429250"/>
          </a:xfrm>
          <a:prstGeom prst="rect">
            <a:avLst/>
          </a:prstGeom>
        </p:spPr>
      </p:pic>
      <p:pic>
        <p:nvPicPr>
          <p:cNvPr id="9" name="图片 8"/>
          <p:cNvPicPr>
            <a:picLocks noChangeAspect="1"/>
          </p:cNvPicPr>
          <p:nvPr/>
        </p:nvPicPr>
        <p:blipFill>
          <a:blip r:embed="rId3"/>
          <a:stretch>
            <a:fillRect/>
          </a:stretch>
        </p:blipFill>
        <p:spPr>
          <a:xfrm>
            <a:off x="4940300" y="1161415"/>
            <a:ext cx="3649345" cy="5283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460" y="775970"/>
            <a:ext cx="7167880" cy="1383665"/>
          </a:xfrm>
          <a:prstGeom prst="rect">
            <a:avLst/>
          </a:prstGeom>
          <a:noFill/>
        </p:spPr>
        <p:txBody>
          <a:bodyPr wrap="square" rtlCol="0" anchor="t">
            <a:spAutoFit/>
          </a:bodyPr>
          <a:lstStyle/>
          <a:p>
            <a:r>
              <a:rPr lang="zh-CN" altLang="en-US" sz="2800"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Arial" panose="020B0604020202020204" pitchFamily="34" charset="0"/>
                <a:sym typeface="+mn-ea"/>
              </a:rPr>
              <a:t>网页版登录：</a:t>
            </a:r>
            <a:r>
              <a:rPr lang="en-US" altLang="zh-CN" sz="2800"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www.pocketuni.net</a:t>
            </a:r>
            <a:endParaRPr lang="en-US" altLang="zh-CN" sz="2800"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a:p>
            <a:r>
              <a:rPr lang="zh-CN" altLang="en-US" sz="28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或直接搜索</a:t>
            </a:r>
            <a:r>
              <a:rPr lang="en-US" altLang="zh-CN" sz="28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pu</a:t>
            </a:r>
            <a:r>
              <a:rPr lang="zh-CN" altLang="zh-CN" sz="28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口袋校园</a:t>
            </a:r>
            <a:endParaRPr lang="zh-CN" altLang="zh-CN" sz="28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zh-CN" altLang="zh-CN" sz="28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点击右上角【登录】</a:t>
            </a:r>
            <a:endParaRPr lang="zh-CN" altLang="zh-CN" sz="28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0" y="2159635"/>
            <a:ext cx="12192000" cy="5236764"/>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299720" y="276225"/>
            <a:ext cx="9666605" cy="1322070"/>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签到客户端操作</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参加活动同学二维码名片（普通签到）</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sz="2800" dirty="0"/>
              <a:t> </a:t>
            </a:r>
            <a:endParaRPr lang="zh-CN" altLang="zh-CN" sz="2800" dirty="0"/>
          </a:p>
          <a:p>
            <a:endParaRPr lang="zh-CN" altLang="zh-CN" sz="28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文本框 16"/>
          <p:cNvSpPr txBox="1"/>
          <p:nvPr/>
        </p:nvSpPr>
        <p:spPr>
          <a:xfrm>
            <a:off x="4714875" y="1374775"/>
            <a:ext cx="3467100" cy="368300"/>
          </a:xfrm>
          <a:prstGeom prst="rect">
            <a:avLst/>
          </a:prstGeom>
          <a:noFill/>
          <a:ln w="9525">
            <a:noFill/>
          </a:ln>
        </p:spPr>
        <p:txBody>
          <a:bodyPr wrap="square">
            <a:spAutoFit/>
            <a:scene3d>
              <a:camera prst="orthographicFront"/>
              <a:lightRig rig="threePt" dir="t"/>
            </a:scene3d>
          </a:bodyPr>
          <a:lstStyle/>
          <a:p>
            <a:pPr indent="0"/>
            <a:r>
              <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rPr>
              <a:t>注意：二维码名片每分钟更新</a:t>
            </a:r>
            <a:endParaRPr lang="zh-CN" altLang="en-US"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4714875" y="2012315"/>
            <a:ext cx="3152140" cy="4495165"/>
          </a:xfrm>
          <a:prstGeom prst="rect">
            <a:avLst/>
          </a:prstGeom>
        </p:spPr>
      </p:pic>
      <p:sp>
        <p:nvSpPr>
          <p:cNvPr id="9" name="文本框 8"/>
          <p:cNvSpPr txBox="1"/>
          <p:nvPr/>
        </p:nvSpPr>
        <p:spPr>
          <a:xfrm>
            <a:off x="8319135" y="2698115"/>
            <a:ext cx="3467100" cy="2030095"/>
          </a:xfrm>
          <a:prstGeom prst="rect">
            <a:avLst/>
          </a:prstGeom>
          <a:noFill/>
          <a:ln w="9525">
            <a:noFill/>
          </a:ln>
        </p:spPr>
        <p:txBody>
          <a:bodyPr wrap="square">
            <a:spAutoFit/>
          </a:bodyPr>
          <a:lstStyle/>
          <a:p>
            <a:pPr indent="0"/>
            <a:r>
              <a:rPr lang="en-US"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当主办方扫描二维码后活动签到成功（签退方法一致），</a:t>
            </a:r>
            <a:r>
              <a:rPr lang="zh-CN" altLang="en-US" b="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二维码为动态码，不可截图使用。</a:t>
            </a:r>
            <a:endPar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endParaRPr>
          </a:p>
          <a:p>
            <a:pPr indent="0"/>
            <a:r>
              <a:rPr lang="en-US"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活动签到时间为活动开始前</a:t>
            </a:r>
            <a:r>
              <a:rPr lang="en-US"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小时至活动时间结束，活动签退时间为活动结束前半小时</a:t>
            </a:r>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至活动结束后</a:t>
            </a:r>
            <a:r>
              <a:rPr lang="en-US"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小时</a:t>
            </a:r>
            <a:endPar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 name="图片 36" descr="PU 最新logo-2.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09885" y="276225"/>
            <a:ext cx="1372870" cy="433070"/>
          </a:xfrm>
          <a:prstGeom prst="rect">
            <a:avLst/>
          </a:prstGeom>
          <a:noFill/>
          <a:ln>
            <a:noFill/>
          </a:ln>
        </p:spPr>
      </p:pic>
      <p:pic>
        <p:nvPicPr>
          <p:cNvPr id="3" name="图片 2"/>
          <p:cNvPicPr>
            <a:picLocks noChangeAspect="1"/>
          </p:cNvPicPr>
          <p:nvPr/>
        </p:nvPicPr>
        <p:blipFill>
          <a:blip r:embed="rId3"/>
          <a:stretch>
            <a:fillRect/>
          </a:stretch>
        </p:blipFill>
        <p:spPr>
          <a:xfrm>
            <a:off x="676910" y="979170"/>
            <a:ext cx="3629660" cy="541655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299720" y="276225"/>
            <a:ext cx="9666605" cy="1322070"/>
          </a:xfrm>
          <a:prstGeom prst="rect">
            <a:avLst/>
          </a:prstGeom>
        </p:spPr>
        <p:txBody>
          <a:bodyPr wrap="square">
            <a:spAutoFit/>
          </a:bodyPr>
          <a:lstStyle/>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签到客户端操作</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参加活动同学二维码名片（定位签到）</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sz="2800" dirty="0"/>
              <a:t> </a:t>
            </a:r>
            <a:endParaRPr lang="zh-CN" altLang="zh-CN" sz="2800" dirty="0"/>
          </a:p>
          <a:p>
            <a:endParaRPr lang="zh-CN" altLang="zh-CN" sz="28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36" descr="PU 最新logo-2.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509885" y="276225"/>
            <a:ext cx="1372870" cy="433070"/>
          </a:xfrm>
          <a:prstGeom prst="rect">
            <a:avLst/>
          </a:prstGeom>
          <a:noFill/>
          <a:ln>
            <a:noFill/>
          </a:ln>
        </p:spPr>
      </p:pic>
      <p:pic>
        <p:nvPicPr>
          <p:cNvPr id="6" name="图片 5"/>
          <p:cNvPicPr>
            <a:picLocks noChangeAspect="1"/>
          </p:cNvPicPr>
          <p:nvPr/>
        </p:nvPicPr>
        <p:blipFill>
          <a:blip r:embed="rId2"/>
          <a:stretch>
            <a:fillRect/>
          </a:stretch>
        </p:blipFill>
        <p:spPr>
          <a:xfrm>
            <a:off x="299720" y="917575"/>
            <a:ext cx="3629660" cy="4762500"/>
          </a:xfrm>
          <a:prstGeom prst="rect">
            <a:avLst/>
          </a:prstGeom>
        </p:spPr>
      </p:pic>
      <p:pic>
        <p:nvPicPr>
          <p:cNvPr id="7" name="图片 6"/>
          <p:cNvPicPr>
            <a:picLocks noChangeAspect="1"/>
          </p:cNvPicPr>
          <p:nvPr/>
        </p:nvPicPr>
        <p:blipFill>
          <a:blip r:embed="rId3"/>
          <a:stretch>
            <a:fillRect/>
          </a:stretch>
        </p:blipFill>
        <p:spPr>
          <a:xfrm>
            <a:off x="4637405" y="917575"/>
            <a:ext cx="3286760" cy="4762500"/>
          </a:xfrm>
          <a:prstGeom prst="rect">
            <a:avLst/>
          </a:prstGeom>
        </p:spPr>
      </p:pic>
      <p:pic>
        <p:nvPicPr>
          <p:cNvPr id="11" name="图片 10"/>
          <p:cNvPicPr>
            <a:picLocks noChangeAspect="1"/>
          </p:cNvPicPr>
          <p:nvPr/>
        </p:nvPicPr>
        <p:blipFill>
          <a:blip r:embed="rId4"/>
          <a:stretch>
            <a:fillRect/>
          </a:stretch>
        </p:blipFill>
        <p:spPr>
          <a:xfrm>
            <a:off x="8521065" y="996950"/>
            <a:ext cx="3287395" cy="4683125"/>
          </a:xfrm>
          <a:prstGeom prst="rect">
            <a:avLst/>
          </a:prstGeom>
        </p:spPr>
      </p:pic>
      <p:sp>
        <p:nvSpPr>
          <p:cNvPr id="12" name="文本框 11"/>
          <p:cNvSpPr txBox="1"/>
          <p:nvPr/>
        </p:nvSpPr>
        <p:spPr>
          <a:xfrm>
            <a:off x="559435" y="6000115"/>
            <a:ext cx="6322695" cy="645160"/>
          </a:xfrm>
          <a:prstGeom prst="rect">
            <a:avLst/>
          </a:prstGeom>
          <a:noFill/>
        </p:spPr>
        <p:txBody>
          <a:bodyPr wrap="square" rtlCol="0">
            <a:spAutoFit/>
          </a:bodyPr>
          <a:lstStyle/>
          <a:p>
            <a:r>
              <a:rPr lang="zh-CN" altLang="en-US"/>
              <a:t>到达签到范围，点击活动详情页的</a:t>
            </a:r>
            <a:r>
              <a:rPr lang="en-US" altLang="zh-CN"/>
              <a:t>“</a:t>
            </a:r>
            <a:r>
              <a:rPr lang="zh-CN" altLang="en-US"/>
              <a:t>签到</a:t>
            </a:r>
            <a:r>
              <a:rPr lang="en-US" altLang="zh-CN"/>
              <a:t>”</a:t>
            </a:r>
            <a:r>
              <a:rPr lang="zh-CN" altLang="en-US"/>
              <a:t>，进入活动打卡界面，点击绿色圆圈里的</a:t>
            </a:r>
            <a:r>
              <a:rPr lang="en-US" altLang="zh-CN"/>
              <a:t>“</a:t>
            </a:r>
            <a:r>
              <a:rPr lang="zh-CN" altLang="en-US"/>
              <a:t>签到</a:t>
            </a:r>
            <a:r>
              <a:rPr lang="en-US" altLang="zh-CN"/>
              <a:t>”</a:t>
            </a:r>
            <a:r>
              <a:rPr lang="zh-CN" altLang="en-US"/>
              <a:t>，进行定位签到。</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80390" y="276225"/>
            <a:ext cx="8240395" cy="1322070"/>
          </a:xfrm>
          <a:prstGeom prst="rect">
            <a:avLst/>
          </a:prstGeom>
        </p:spPr>
        <p:txBody>
          <a:bodyPr wrap="square">
            <a:spAutoFit/>
          </a:bodyPr>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签到客户端操作</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外勤打卡（成员自主操作）</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sz="2800" dirty="0"/>
              <a:t> </a:t>
            </a:r>
            <a:endParaRPr lang="zh-CN" altLang="zh-CN" sz="2800" dirty="0"/>
          </a:p>
          <a:p>
            <a:endParaRPr lang="zh-CN" altLang="zh-CN" sz="28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326390" y="1073150"/>
            <a:ext cx="3564255" cy="5491480"/>
          </a:xfrm>
          <a:prstGeom prst="rect">
            <a:avLst/>
          </a:prstGeom>
        </p:spPr>
      </p:pic>
      <p:pic>
        <p:nvPicPr>
          <p:cNvPr id="5" name="图片 4"/>
          <p:cNvPicPr>
            <a:picLocks noChangeAspect="1"/>
          </p:cNvPicPr>
          <p:nvPr/>
        </p:nvPicPr>
        <p:blipFill>
          <a:blip r:embed="rId3"/>
          <a:stretch>
            <a:fillRect/>
          </a:stretch>
        </p:blipFill>
        <p:spPr>
          <a:xfrm>
            <a:off x="4286250" y="1174115"/>
            <a:ext cx="3282315" cy="5390515"/>
          </a:xfrm>
          <a:prstGeom prst="rect">
            <a:avLst/>
          </a:prstGeom>
        </p:spPr>
      </p:pic>
      <p:pic>
        <p:nvPicPr>
          <p:cNvPr id="6" name="图片 5"/>
          <p:cNvPicPr>
            <a:picLocks noChangeAspect="1"/>
          </p:cNvPicPr>
          <p:nvPr/>
        </p:nvPicPr>
        <p:blipFill>
          <a:blip r:embed="rId4"/>
          <a:stretch>
            <a:fillRect/>
          </a:stretch>
        </p:blipFill>
        <p:spPr>
          <a:xfrm>
            <a:off x="7959725" y="1123950"/>
            <a:ext cx="3199130" cy="5233035"/>
          </a:xfrm>
          <a:prstGeom prst="rect">
            <a:avLst/>
          </a:prstGeom>
        </p:spPr>
      </p:pic>
      <p:pic>
        <p:nvPicPr>
          <p:cNvPr id="7" name="图片 36" descr="PU 最新logo-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09885" y="276225"/>
            <a:ext cx="1372870" cy="43307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1381760" y="1292860"/>
            <a:ext cx="3247390" cy="460375"/>
          </a:xfrm>
          <a:prstGeom prst="rect">
            <a:avLst/>
          </a:prstGeom>
          <a:noFill/>
        </p:spPr>
        <p:txBody>
          <a:bodyPr wrap="none" rtlCol="0" anchor="t">
            <a:spAutoFit/>
          </a:bodyPr>
          <a:lstStyle/>
          <a:p>
            <a:r>
              <a:rPr lang="en-US" altLang="zh-CN"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7</a:t>
            </a:r>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管理活动</a:t>
            </a:r>
            <a:r>
              <a:rPr lang="en-US" altLang="zh-CN"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评论管理</a:t>
            </a:r>
            <a:endPar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pic>
        <p:nvPicPr>
          <p:cNvPr id="2" name="图片 121"/>
          <p:cNvPicPr>
            <a:picLocks noChangeAspect="1"/>
          </p:cNvPicPr>
          <p:nvPr/>
        </p:nvPicPr>
        <p:blipFill>
          <a:blip r:embed="rId1"/>
          <a:stretch>
            <a:fillRect/>
          </a:stretch>
        </p:blipFill>
        <p:spPr>
          <a:xfrm>
            <a:off x="784860" y="1870710"/>
            <a:ext cx="9801860" cy="2726690"/>
          </a:xfrm>
          <a:prstGeom prst="rect">
            <a:avLst/>
          </a:prstGeom>
          <a:noFill/>
          <a:ln w="9525">
            <a:noFill/>
          </a:ln>
        </p:spPr>
      </p:pic>
      <p:sp>
        <p:nvSpPr>
          <p:cNvPr id="8" name="文本框 7"/>
          <p:cNvSpPr txBox="1"/>
          <p:nvPr/>
        </p:nvSpPr>
        <p:spPr>
          <a:xfrm>
            <a:off x="5102225" y="5309235"/>
            <a:ext cx="5739765" cy="398780"/>
          </a:xfrm>
          <a:prstGeom prst="rect">
            <a:avLst/>
          </a:prstGeom>
          <a:noFill/>
          <a:ln w="9525">
            <a:noFill/>
          </a:ln>
        </p:spPr>
        <p:txBody>
          <a:bodyPr wrap="square">
            <a:spAutoFit/>
          </a:bodyPr>
          <a:lstStyle/>
          <a:p>
            <a:pPr indent="0"/>
            <a:r>
              <a:rPr lang="zh-CN" altLang="en-US" sz="20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发起者可删除活动评论</a:t>
            </a:r>
            <a:endParaRPr lang="zh-CN" altLang="en-US" sz="20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0" name="肘形连接符 9"/>
          <p:cNvCxnSpPr/>
          <p:nvPr/>
        </p:nvCxnSpPr>
        <p:spPr>
          <a:xfrm rot="10800000" flipV="1">
            <a:off x="8077835" y="4519930"/>
            <a:ext cx="1794510" cy="987425"/>
          </a:xfrm>
          <a:prstGeom prst="bentConnector3">
            <a:avLst>
              <a:gd name="adj1" fmla="val 49965"/>
            </a:avLst>
          </a:prstGeom>
          <a:ln>
            <a:tailEnd type="arrow" w="med" len="med"/>
          </a:ln>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1381760" y="1292860"/>
            <a:ext cx="2754630" cy="460375"/>
          </a:xfrm>
          <a:prstGeom prst="rect">
            <a:avLst/>
          </a:prstGeom>
          <a:noFill/>
        </p:spPr>
        <p:txBody>
          <a:bodyPr wrap="none" rtlCol="0" anchor="t">
            <a:spAutoFit/>
          </a:bodyPr>
          <a:lstStyle/>
          <a:p>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管理活动</a:t>
            </a:r>
            <a:r>
              <a:rPr lang="en-US" altLang="zh-CN"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完结活动</a:t>
            </a:r>
            <a:endPar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pic>
        <p:nvPicPr>
          <p:cNvPr id="2" name="图片 122"/>
          <p:cNvPicPr>
            <a:picLocks noChangeAspect="1"/>
          </p:cNvPicPr>
          <p:nvPr/>
        </p:nvPicPr>
        <p:blipFill>
          <a:blip r:embed="rId1"/>
          <a:stretch>
            <a:fillRect/>
          </a:stretch>
        </p:blipFill>
        <p:spPr>
          <a:xfrm>
            <a:off x="1145540" y="1864995"/>
            <a:ext cx="8087995" cy="4932680"/>
          </a:xfrm>
          <a:prstGeom prst="rect">
            <a:avLst/>
          </a:prstGeom>
          <a:noFill/>
          <a:ln w="9525">
            <a:noFill/>
          </a:ln>
        </p:spPr>
      </p:pic>
      <p:sp>
        <p:nvSpPr>
          <p:cNvPr id="100" name="文本框 99"/>
          <p:cNvSpPr txBox="1"/>
          <p:nvPr/>
        </p:nvSpPr>
        <p:spPr>
          <a:xfrm>
            <a:off x="5950585" y="4585335"/>
            <a:ext cx="5739765" cy="583565"/>
          </a:xfrm>
          <a:prstGeom prst="rect">
            <a:avLst/>
          </a:prstGeom>
          <a:noFill/>
          <a:ln w="9525">
            <a:noFill/>
          </a:ln>
        </p:spPr>
        <p:txBody>
          <a:bodyPr wrap="square">
            <a:spAutoFit/>
          </a:bodyPr>
          <a:lstStyle/>
          <a:p>
            <a:pPr indent="0"/>
            <a:r>
              <a:rPr lang="zh-CN" altLang="en-US"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完结活动后可以添加活动照片和总结，</a:t>
            </a:r>
            <a:endParaRPr lang="zh-CN" altLang="en-US"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若有需要上传的附件也可以上传。</a:t>
            </a:r>
            <a:r>
              <a:rPr lang="zh-CN" altLang="en-US" sz="16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（活动结束后必须申请完结）</a:t>
            </a:r>
            <a:endParaRPr lang="zh-CN" altLang="en-US" sz="16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smtClean="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smtClean="0">
              <a:solidFill>
                <a:prstClr val="black"/>
              </a:solidFill>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smtClean="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smtClean="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smtClean="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smtClean="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62865" y="296545"/>
            <a:ext cx="6115685" cy="1322070"/>
          </a:xfrm>
          <a:prstGeom prst="rect">
            <a:avLst/>
          </a:prstGeom>
        </p:spPr>
        <p:txBody>
          <a:bodyPr wrap="square">
            <a:spAutoFit/>
          </a:bodyPr>
          <a:p>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签到客户端操作</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查看签到情况</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sz="2800" dirty="0"/>
              <a:t> </a:t>
            </a:r>
            <a:endParaRPr lang="zh-CN" altLang="zh-CN" sz="2800" dirty="0"/>
          </a:p>
          <a:p>
            <a:endParaRPr lang="zh-CN" altLang="zh-CN" sz="28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文本框 8"/>
          <p:cNvSpPr txBox="1"/>
          <p:nvPr/>
        </p:nvSpPr>
        <p:spPr>
          <a:xfrm>
            <a:off x="8319135" y="2698115"/>
            <a:ext cx="3467100" cy="1753235"/>
          </a:xfrm>
          <a:prstGeom prst="rect">
            <a:avLst/>
          </a:prstGeom>
          <a:noFill/>
          <a:ln w="9525">
            <a:noFill/>
          </a:ln>
        </p:spPr>
        <p:txBody>
          <a:bodyPr wrap="square">
            <a:spAutoFit/>
          </a:bodyPr>
          <a:p>
            <a:pPr indent="0"/>
            <a:r>
              <a:rPr lang="en-US"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发起人或活动签到员可以在活动成员里查看签到情况</a:t>
            </a:r>
            <a:endPar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endParaRPr>
          </a:p>
          <a:p>
            <a:pPr indent="0"/>
            <a:r>
              <a:rPr lang="en-US"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活动参与者也可在活动成员里看到自己的签到是否成功</a:t>
            </a:r>
            <a:endParaRPr lang="zh-CN"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endParaRPr>
          </a:p>
          <a:p>
            <a:pPr indent="0"/>
            <a:r>
              <a:rPr lang="en-US"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rPr>
              <a:t>签到流程结束后发起人可自行在电脑端申请完结活动</a:t>
            </a:r>
            <a:endParaRPr lang="zh-CN"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 name="图片 36" descr="PU 最新logo-2.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509885" y="276225"/>
            <a:ext cx="1372870" cy="433070"/>
          </a:xfrm>
          <a:prstGeom prst="rect">
            <a:avLst/>
          </a:prstGeom>
          <a:noFill/>
          <a:ln>
            <a:noFill/>
          </a:ln>
        </p:spPr>
      </p:pic>
      <p:pic>
        <p:nvPicPr>
          <p:cNvPr id="7" name="图片 6"/>
          <p:cNvPicPr>
            <a:picLocks noChangeAspect="1"/>
          </p:cNvPicPr>
          <p:nvPr/>
        </p:nvPicPr>
        <p:blipFill>
          <a:blip r:embed="rId2"/>
          <a:stretch>
            <a:fillRect/>
          </a:stretch>
        </p:blipFill>
        <p:spPr>
          <a:xfrm>
            <a:off x="2437130" y="1005840"/>
            <a:ext cx="3741420" cy="53975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1381760" y="1292860"/>
            <a:ext cx="3247390" cy="460375"/>
          </a:xfrm>
          <a:prstGeom prst="rect">
            <a:avLst/>
          </a:prstGeom>
          <a:noFill/>
        </p:spPr>
        <p:txBody>
          <a:bodyPr wrap="none" rtlCol="0" anchor="t">
            <a:spAutoFit/>
          </a:bodyPr>
          <a:lstStyle/>
          <a:p>
            <a:r>
              <a:rPr 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8</a:t>
            </a:r>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校园部落</a:t>
            </a:r>
            <a:r>
              <a:rPr lang="en-US" altLang="zh-CN"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r>
              <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管理部落</a:t>
            </a:r>
            <a:endParaRPr lang="zh-CN" altLang="en-US"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pic>
        <p:nvPicPr>
          <p:cNvPr id="2" name="图片 58"/>
          <p:cNvPicPr>
            <a:picLocks noChangeAspect="1"/>
          </p:cNvPicPr>
          <p:nvPr/>
        </p:nvPicPr>
        <p:blipFill>
          <a:blip r:embed="rId1"/>
          <a:stretch>
            <a:fillRect/>
          </a:stretch>
        </p:blipFill>
        <p:spPr>
          <a:xfrm>
            <a:off x="650240" y="1854835"/>
            <a:ext cx="5960110" cy="4142740"/>
          </a:xfrm>
          <a:prstGeom prst="rect">
            <a:avLst/>
          </a:prstGeom>
          <a:noFill/>
          <a:ln w="9525">
            <a:noFill/>
          </a:ln>
        </p:spPr>
      </p:pic>
      <p:sp>
        <p:nvSpPr>
          <p:cNvPr id="8" name="文本框 7"/>
          <p:cNvSpPr txBox="1"/>
          <p:nvPr/>
        </p:nvSpPr>
        <p:spPr>
          <a:xfrm>
            <a:off x="676275" y="6077585"/>
            <a:ext cx="5775325" cy="583565"/>
          </a:xfrm>
          <a:prstGeom prst="rect">
            <a:avLst/>
          </a:prstGeom>
          <a:noFill/>
          <a:ln w="9525">
            <a:noFill/>
          </a:ln>
        </p:spPr>
        <p:txBody>
          <a:bodyPr wrap="square">
            <a:spAutoFit/>
            <a:scene3d>
              <a:camera prst="orthographicFront"/>
              <a:lightRig rig="threePt" dir="t"/>
            </a:scene3d>
          </a:bodyPr>
          <a:lstStyle/>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校园部落由学校老师或</a:t>
            </a:r>
            <a:r>
              <a:rPr lang="en-US" altLang="zh-CN"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PU</a:t>
            </a:r>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平台工作人员前期建立完成，学生干部在进入校园部落后只需完善部落信息不可自行新建部落。</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10" name="图片 74"/>
          <p:cNvPicPr>
            <a:picLocks noChangeAspect="1"/>
          </p:cNvPicPr>
          <p:nvPr/>
        </p:nvPicPr>
        <p:blipFill>
          <a:blip r:embed="rId2"/>
          <a:stretch>
            <a:fillRect/>
          </a:stretch>
        </p:blipFill>
        <p:spPr>
          <a:xfrm>
            <a:off x="7164705" y="371475"/>
            <a:ext cx="4652010" cy="5798185"/>
          </a:xfrm>
          <a:prstGeom prst="rect">
            <a:avLst/>
          </a:prstGeom>
          <a:noFill/>
          <a:ln w="9525">
            <a:noFill/>
          </a:ln>
        </p:spPr>
      </p:pic>
      <p:sp>
        <p:nvSpPr>
          <p:cNvPr id="11" name="文本框 10"/>
          <p:cNvSpPr txBox="1"/>
          <p:nvPr/>
        </p:nvSpPr>
        <p:spPr>
          <a:xfrm>
            <a:off x="7513320" y="6330315"/>
            <a:ext cx="4148455" cy="337185"/>
          </a:xfrm>
          <a:prstGeom prst="rect">
            <a:avLst/>
          </a:prstGeom>
          <a:noFill/>
          <a:ln w="9525">
            <a:noFill/>
          </a:ln>
        </p:spPr>
        <p:txBody>
          <a:bodyPr wrap="square">
            <a:spAutoFit/>
            <a:scene3d>
              <a:camera prst="orthographicFront"/>
              <a:lightRig rig="threePt" dir="t"/>
            </a:scene3d>
          </a:bodyPr>
          <a:lstStyle/>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完善部落资料</a:t>
            </a:r>
            <a:r>
              <a:rPr lang="en-US" altLang="zh-CN"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-部落基本信息由部落主席完善</a:t>
            </a:r>
            <a:endParaRPr lang="en-US" altLang="zh-CN"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2" name="图片 -2147482562"/>
          <p:cNvPicPr>
            <a:picLocks noChangeAspect="1"/>
          </p:cNvPicPr>
          <p:nvPr/>
        </p:nvPicPr>
        <p:blipFill>
          <a:blip r:embed="rId1"/>
          <a:stretch>
            <a:fillRect/>
          </a:stretch>
        </p:blipFill>
        <p:spPr>
          <a:xfrm>
            <a:off x="736600" y="3771265"/>
            <a:ext cx="3193415" cy="2113915"/>
          </a:xfrm>
          <a:prstGeom prst="rect">
            <a:avLst/>
          </a:prstGeom>
          <a:noFill/>
          <a:ln w="9525">
            <a:noFill/>
          </a:ln>
        </p:spPr>
      </p:pic>
      <p:pic>
        <p:nvPicPr>
          <p:cNvPr id="6" name="图片 -2147482561"/>
          <p:cNvPicPr>
            <a:picLocks noChangeAspect="1"/>
          </p:cNvPicPr>
          <p:nvPr/>
        </p:nvPicPr>
        <p:blipFill>
          <a:blip r:embed="rId2"/>
          <a:stretch>
            <a:fillRect/>
          </a:stretch>
        </p:blipFill>
        <p:spPr>
          <a:xfrm>
            <a:off x="4076065" y="1823720"/>
            <a:ext cx="7537450" cy="3616960"/>
          </a:xfrm>
          <a:prstGeom prst="rect">
            <a:avLst/>
          </a:prstGeom>
          <a:noFill/>
          <a:ln w="9525">
            <a:noFill/>
          </a:ln>
        </p:spPr>
      </p:pic>
      <p:sp>
        <p:nvSpPr>
          <p:cNvPr id="8" name="文本框 7"/>
          <p:cNvSpPr txBox="1"/>
          <p:nvPr/>
        </p:nvSpPr>
        <p:spPr>
          <a:xfrm>
            <a:off x="5304790" y="5347335"/>
            <a:ext cx="5080000" cy="1322070"/>
          </a:xfrm>
          <a:prstGeom prst="rect">
            <a:avLst/>
          </a:prstGeom>
          <a:noFill/>
          <a:ln w="9525">
            <a:noFill/>
          </a:ln>
        </p:spPr>
        <p:txBody>
          <a:bodyPr>
            <a:spAutoFit/>
            <a:scene3d>
              <a:camera prst="orthographicFront"/>
              <a:lightRig rig="threePt" dir="t"/>
            </a:scene3d>
          </a:bodyPr>
          <a:lstStyle/>
          <a:p>
            <a:pPr indent="0"/>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a:t>
            </a:r>
            <a:r>
              <a:rPr lang="zh-CN" altLang="en-US"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审核成员加入：对申请加入部落人员进行审批</a:t>
            </a:r>
            <a:endParaRPr lang="zh-CN" altLang="en-US"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indent="0"/>
            <a:endParaRPr lang="zh-CN" altLang="en-US"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indent="0"/>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2.提升管理员、移除成员：点击【所有成员】对已加入的成员进行管理，可以移出部落或提升为管理员，当成员被提升为管理员后可以向分管的老师申请</a:t>
            </a:r>
            <a:endPar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966470" y="2730500"/>
            <a:ext cx="2211070" cy="368300"/>
          </a:xfrm>
          <a:prstGeom prst="rect">
            <a:avLst/>
          </a:prstGeom>
          <a:noFill/>
        </p:spPr>
        <p:txBody>
          <a:bodyPr wrap="none" rtlCol="0" anchor="t">
            <a:spAutoFit/>
          </a:bodyPr>
          <a:lstStyle/>
          <a:p>
            <a:r>
              <a:rPr lang="zh-CN" altLang="en-US"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管理部落</a:t>
            </a:r>
            <a:r>
              <a:rPr lang="en-US" altLang="zh-CN"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r>
              <a:rPr lang="zh-CN" altLang="en-US"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成员管理</a:t>
            </a:r>
            <a:endParaRPr lang="zh-CN" altLang="en-US"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1" name="Rectangle 4"/>
          <p:cNvSpPr>
            <a:spLocks noChangeArrowheads="1"/>
          </p:cNvSpPr>
          <p:nvPr/>
        </p:nvSpPr>
        <p:spPr bwMode="auto">
          <a:xfrm>
            <a:off x="747395" y="1178560"/>
            <a:ext cx="543941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Arial" panose="020B0604020202020204" pitchFamily="34" charset="0"/>
              </a:rPr>
              <a:t>校园部落</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Arial" panose="020B0604020202020204" pitchFamily="34" charset="0"/>
              </a:rPr>
              <a:t>通知公告</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文本框 11"/>
          <p:cNvSpPr txBox="1"/>
          <p:nvPr/>
        </p:nvSpPr>
        <p:spPr>
          <a:xfrm>
            <a:off x="7773035" y="2997200"/>
            <a:ext cx="3869055" cy="583565"/>
          </a:xfrm>
          <a:prstGeom prst="rect">
            <a:avLst/>
          </a:prstGeom>
          <a:noFill/>
          <a:ln w="9525">
            <a:noFill/>
          </a:ln>
        </p:spPr>
        <p:txBody>
          <a:bodyPr wrap="square">
            <a:spAutoFit/>
            <a:scene3d>
              <a:camera prst="orthographicFront"/>
              <a:lightRig rig="threePt" dir="t"/>
            </a:scene3d>
          </a:bodyPr>
          <a:lstStyle/>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由部落管理员点击部落名称在【通知公告】处发布</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2" name="图片 91"/>
          <p:cNvPicPr>
            <a:picLocks noChangeAspect="1"/>
          </p:cNvPicPr>
          <p:nvPr/>
        </p:nvPicPr>
        <p:blipFill>
          <a:blip r:embed="rId1"/>
          <a:stretch>
            <a:fillRect/>
          </a:stretch>
        </p:blipFill>
        <p:spPr>
          <a:xfrm>
            <a:off x="510540" y="1805305"/>
            <a:ext cx="6804660" cy="4714240"/>
          </a:xfrm>
          <a:prstGeom prst="rect">
            <a:avLst/>
          </a:prstGeom>
          <a:noFill/>
          <a:ln w="9525">
            <a:noFill/>
          </a:ln>
        </p:spPr>
      </p:pic>
      <p:cxnSp>
        <p:nvCxnSpPr>
          <p:cNvPr id="8" name="肘形连接符 7"/>
          <p:cNvCxnSpPr/>
          <p:nvPr/>
        </p:nvCxnSpPr>
        <p:spPr>
          <a:xfrm rot="5400000">
            <a:off x="6911975" y="3379470"/>
            <a:ext cx="2030730" cy="1919605"/>
          </a:xfrm>
          <a:prstGeom prst="bentConnector3">
            <a:avLst>
              <a:gd name="adj1" fmla="val 50016"/>
            </a:avLst>
          </a:prstGeom>
          <a:ln>
            <a:tailEnd type="arrow" w="med" len="med"/>
          </a:ln>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01"/>
          <p:cNvPicPr>
            <a:picLocks noChangeAspect="1"/>
          </p:cNvPicPr>
          <p:nvPr/>
        </p:nvPicPr>
        <p:blipFill>
          <a:blip r:embed="rId1"/>
          <a:stretch>
            <a:fillRect/>
          </a:stretch>
        </p:blipFill>
        <p:spPr>
          <a:xfrm>
            <a:off x="462915" y="2411095"/>
            <a:ext cx="6899910" cy="3583940"/>
          </a:xfrm>
          <a:prstGeom prst="rect">
            <a:avLst/>
          </a:prstGeom>
          <a:noFill/>
          <a:ln w="9525">
            <a:noFill/>
          </a:ln>
        </p:spPr>
      </p:pic>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1" name="Rectangle 4"/>
          <p:cNvSpPr>
            <a:spLocks noChangeArrowheads="1"/>
          </p:cNvSpPr>
          <p:nvPr/>
        </p:nvSpPr>
        <p:spPr bwMode="auto">
          <a:xfrm>
            <a:off x="747395" y="1178560"/>
            <a:ext cx="543941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Arial" panose="020B0604020202020204" pitchFamily="34" charset="0"/>
              </a:rPr>
              <a:t>校园部落</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Arial" panose="020B0604020202020204" pitchFamily="34" charset="0"/>
              </a:rPr>
              <a:t>荣誉</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文本框 11"/>
          <p:cNvSpPr txBox="1"/>
          <p:nvPr/>
        </p:nvSpPr>
        <p:spPr>
          <a:xfrm>
            <a:off x="8260715" y="4415790"/>
            <a:ext cx="3869055" cy="337185"/>
          </a:xfrm>
          <a:prstGeom prst="rect">
            <a:avLst/>
          </a:prstGeom>
          <a:noFill/>
          <a:ln w="9525">
            <a:noFill/>
          </a:ln>
        </p:spPr>
        <p:txBody>
          <a:bodyPr wrap="square">
            <a:spAutoFit/>
            <a:scene3d>
              <a:camera prst="orthographicFront"/>
              <a:lightRig rig="threePt" dir="t"/>
            </a:scene3d>
          </a:bodyPr>
          <a:lstStyle/>
          <a:p>
            <a:pPr indent="0"/>
            <a:r>
              <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由部落主席或管理员上传部落荣誉展示</a:t>
            </a:r>
            <a:endParaRPr lang="zh-CN" altLang="en-US" sz="16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8" name="肘形连接符 7"/>
          <p:cNvCxnSpPr/>
          <p:nvPr/>
        </p:nvCxnSpPr>
        <p:spPr>
          <a:xfrm rot="10800000">
            <a:off x="5005070" y="2697480"/>
            <a:ext cx="3255645" cy="1934210"/>
          </a:xfrm>
          <a:prstGeom prst="bentConnector3">
            <a:avLst>
              <a:gd name="adj1" fmla="val 49990"/>
            </a:avLst>
          </a:prstGeom>
          <a:ln>
            <a:tailEnd type="arrow" w="med" len="med"/>
          </a:ln>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911425" y="1178243"/>
            <a:ext cx="5545345"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 name="Rectangle 4"/>
          <p:cNvSpPr>
            <a:spLocks noChangeArrowheads="1"/>
          </p:cNvSpPr>
          <p:nvPr/>
        </p:nvSpPr>
        <p:spPr bwMode="auto">
          <a:xfrm>
            <a:off x="467127" y="2011471"/>
            <a:ext cx="54354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tab pos="1104900" algn="l"/>
              </a:tabLst>
            </a:pPr>
            <a:r>
              <a:rPr kumimoji="0" lang="zh-CN" altLang="en-US" sz="2000" b="0" i="0" u="none" strike="noStrike" cap="none" normalizeH="0" baseline="0" dirty="0">
                <a:ln>
                  <a:noFill/>
                </a:ln>
                <a:solidFill>
                  <a:schemeClr val="tx1"/>
                </a:solidFill>
                <a:effectLst/>
                <a:latin typeface="Calibri" panose="020F0502020204030204" charset="0"/>
                <a:ea typeface="Times New Roman" panose="02020603050405020304" pitchFamily="18" charset="0"/>
                <a:cs typeface="Arial" panose="020B0604020202020204" pitchFamily="34" charset="0"/>
              </a:rPr>
              <a:t>	</a:t>
            </a: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矩形 6"/>
          <p:cNvSpPr/>
          <p:nvPr/>
        </p:nvSpPr>
        <p:spPr>
          <a:xfrm>
            <a:off x="719403" y="371188"/>
            <a:ext cx="3742296"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p>
        </p:txBody>
      </p:sp>
      <p:cxnSp>
        <p:nvCxnSpPr>
          <p:cNvPr id="9" name="直接连接符 8"/>
          <p:cNvCxnSpPr/>
          <p:nvPr/>
        </p:nvCxnSpPr>
        <p:spPr>
          <a:xfrm>
            <a:off x="3907703" y="727363"/>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880584" y="371188"/>
            <a:ext cx="1665008" cy="1169551"/>
          </a:xfrm>
          <a:prstGeom prst="rect">
            <a:avLst/>
          </a:prstGeom>
        </p:spPr>
        <p:txBody>
          <a:bodyPr wrap="none">
            <a:spAutoFit/>
          </a:bodyPr>
          <a:lstStyle/>
          <a:p>
            <a:pPr fontAlgn="base">
              <a:spcBef>
                <a:spcPct val="0"/>
              </a:spcBef>
              <a:spcAft>
                <a:spcPct val="0"/>
              </a:spcAft>
            </a:pPr>
            <a:r>
              <a:rPr lang="en-US" altLang="zh-CN" dirty="0">
                <a:solidFill>
                  <a:srgbClr val="666666"/>
                </a:solidFill>
                <a:latin typeface="Calibri" panose="020F0502020204030204" charset="0"/>
                <a:ea typeface="Arial" panose="020B0604020202020204" pitchFamily="34" charset="0"/>
                <a:cs typeface="Arial" panose="020B0604020202020204" pitchFamily="34" charset="0"/>
              </a:rPr>
              <a:t>POCKET</a:t>
            </a:r>
            <a:endParaRPr lang="en-US" altLang="zh-CN" dirty="0">
              <a:solidFill>
                <a:srgbClr val="666666"/>
              </a:solidFill>
              <a:latin typeface="Calibri" panose="020F0502020204030204" charset="0"/>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latin typeface="Calibri" panose="020F0502020204030204" charset="0"/>
                <a:ea typeface="Arial" panose="020B0604020202020204" pitchFamily="34" charset="0"/>
                <a:cs typeface="Arial" panose="020B0604020202020204" pitchFamily="34" charset="0"/>
              </a:rPr>
              <a:t>UNIVERSITY</a:t>
            </a:r>
            <a:endParaRPr lang="en-US" altLang="zh-CN" sz="2400" dirty="0"/>
          </a:p>
          <a:p>
            <a:pPr lvl="0"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2" name="矩形 21"/>
          <p:cNvSpPr/>
          <p:nvPr/>
        </p:nvSpPr>
        <p:spPr>
          <a:xfrm>
            <a:off x="0" y="1178560"/>
            <a:ext cx="10672445" cy="891540"/>
          </a:xfrm>
          <a:prstGeom prst="rect">
            <a:avLst/>
          </a:prstGeom>
        </p:spPr>
        <p:txBody>
          <a:bodyPr wrap="square">
            <a:spAutoFit/>
          </a:bodyPr>
          <a:lstStyle/>
          <a:p>
            <a:r>
              <a:rPr lang="en-US" altLang="zh-CN" sz="28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1 </a:t>
            </a:r>
            <a:r>
              <a:rPr lang="zh-CN" altLang="en-US" sz="28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zh-CN" sz="28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登录</a:t>
            </a:r>
            <a:endParaRPr lang="zh-CN" altLang="zh-CN" sz="28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6" name="Rectangle 23"/>
          <p:cNvSpPr>
            <a:spLocks noChangeArrowheads="1"/>
          </p:cNvSpPr>
          <p:nvPr/>
        </p:nvSpPr>
        <p:spPr bwMode="auto">
          <a:xfrm>
            <a:off x="67733" y="457916"/>
            <a:ext cx="24878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rgbClr val="333333"/>
                </a:solidFill>
                <a:effectLst/>
                <a:latin typeface="黑体" panose="02010609060101010101" pitchFamily="49" charset="-122"/>
                <a:ea typeface="黑体" panose="02010609060101010101" pitchFamily="49" charset="-122"/>
                <a:cs typeface="Arial" panose="020B0604020202020204" pitchFamily="34" charset="0"/>
              </a:rPr>
              <a:t> </a:t>
            </a: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7" name="矩形 26"/>
          <p:cNvSpPr/>
          <p:nvPr/>
        </p:nvSpPr>
        <p:spPr>
          <a:xfrm>
            <a:off x="6264807" y="2062076"/>
            <a:ext cx="5324109" cy="4154170"/>
          </a:xfrm>
          <a:prstGeom prst="rect">
            <a:avLst/>
          </a:prstGeom>
        </p:spPr>
        <p:txBody>
          <a:bodyPr wrap="square">
            <a:spAutoFit/>
          </a:bodyPr>
          <a:lstStyle/>
          <a:p>
            <a:pPr lvl="0" fontAlgn="base">
              <a:spcBef>
                <a:spcPct val="0"/>
              </a:spcBef>
              <a:spcAft>
                <a:spcPct val="0"/>
              </a:spcAft>
            </a:pPr>
            <a:r>
              <a:rPr lang="zh-CN" altLang="en-US" sz="24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网页版登录：</a:t>
            </a:r>
            <a:r>
              <a:rPr lang="en-US" altLang="zh-CN" sz="2400"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Arial" panose="020B0604020202020204" pitchFamily="34" charset="0"/>
              </a:rPr>
              <a:t>www.pocketuni.net</a:t>
            </a:r>
            <a:endParaRPr lang="en-US" altLang="zh-CN" sz="2400"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Arial" panose="020B0604020202020204" pitchFamily="34" charset="0"/>
            </a:endParaRPr>
          </a:p>
          <a:p>
            <a:pPr lvl="0" eaLnBrk="0" fontAlgn="base" hangingPunct="0">
              <a:spcBef>
                <a:spcPct val="0"/>
              </a:spcBef>
              <a:spcAft>
                <a:spcPct val="0"/>
              </a:spcAft>
            </a:pPr>
            <a:endPar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r>
              <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账号密码登录</a:t>
            </a:r>
            <a:r>
              <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r>
              <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选择学校</a:t>
            </a:r>
            <a:endPar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r>
              <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输入学号</a:t>
            </a:r>
            <a:endPar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r>
              <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首次登录输入</a:t>
            </a:r>
            <a:r>
              <a:rPr lang="zh-CN" altLang="en-US" sz="20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初始密码</a:t>
            </a:r>
            <a:r>
              <a:rPr lang="zh-CN" altLang="en-US" sz="2000" dirty="0">
                <a:latin typeface="微软雅黑" panose="020B0503020204020204" pitchFamily="34" charset="-122"/>
                <a:ea typeface="微软雅黑" panose="020B0503020204020204" pitchFamily="34" charset="-122"/>
                <a:cs typeface="宋体" panose="02010600030101010101" pitchFamily="2" charset="-122"/>
              </a:rPr>
              <a:t>（</a:t>
            </a:r>
            <a:r>
              <a:rPr lang="zh-CN" altLang="en-US" sz="20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初始密码由学校导入数据时</a:t>
            </a:r>
            <a:r>
              <a:rPr lang="zh-CN" altLang="en-US" sz="20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自定义</a:t>
            </a:r>
            <a:r>
              <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r>
              <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手机号登录只有用学号登录绑定过手机号的用户才可以，首次登录不可以用手机号登录；</a:t>
            </a:r>
            <a:endPar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endPar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r>
              <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扫码登录</a:t>
            </a:r>
            <a:r>
              <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r>
              <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登录</a:t>
            </a:r>
            <a:r>
              <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APP</a:t>
            </a:r>
            <a:r>
              <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后打开扫描二维码，快捷登录；</a:t>
            </a:r>
            <a:endParaRPr lang="en-US" altLang="zh-CN"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endParaRPr lang="zh-CN" altLang="en-US" sz="2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8" name="Rectangle 25"/>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9" name="Rectangle 26"/>
          <p:cNvSpPr>
            <a:spLocks noChangeArrowheads="1"/>
          </p:cNvSpPr>
          <p:nvPr/>
        </p:nvSpPr>
        <p:spPr bwMode="auto">
          <a:xfrm>
            <a:off x="0" y="457916"/>
            <a:ext cx="24878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rgbClr val="333333"/>
                </a:solidFill>
                <a:effectLst/>
                <a:latin typeface="黑体" panose="02010609060101010101" pitchFamily="49" charset="-122"/>
                <a:ea typeface="黑体" panose="02010609060101010101" pitchFamily="49" charset="-122"/>
                <a:cs typeface="Arial" panose="020B0604020202020204" pitchFamily="34" charset="0"/>
              </a:rPr>
              <a:t> </a:t>
            </a: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6" name="矩形 5"/>
          <p:cNvSpPr/>
          <p:nvPr/>
        </p:nvSpPr>
        <p:spPr>
          <a:xfrm>
            <a:off x="4025590" y="2703579"/>
            <a:ext cx="1204331" cy="4076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p:cNvPicPr>
            <a:picLocks noChangeAspect="1"/>
          </p:cNvPicPr>
          <p:nvPr/>
        </p:nvPicPr>
        <p:blipFill>
          <a:blip r:embed="rId1"/>
          <a:stretch>
            <a:fillRect/>
          </a:stretch>
        </p:blipFill>
        <p:spPr>
          <a:xfrm>
            <a:off x="1718310" y="1328420"/>
            <a:ext cx="3931285" cy="511048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99456" y="439771"/>
            <a:ext cx="10385973" cy="6410093"/>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504" y="116632"/>
            <a:ext cx="2736304" cy="10564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911425" y="1178243"/>
            <a:ext cx="5545345"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467127" y="2011471"/>
            <a:ext cx="54354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719403" y="371188"/>
            <a:ext cx="3742296"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3907703" y="727363"/>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046531" y="371188"/>
            <a:ext cx="1665008" cy="1169551"/>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67733" y="457916"/>
            <a:ext cx="24878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0" y="457916"/>
            <a:ext cx="24878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 name="文本框 1"/>
          <p:cNvSpPr txBox="1"/>
          <p:nvPr/>
        </p:nvSpPr>
        <p:spPr>
          <a:xfrm>
            <a:off x="6124787" y="2279651"/>
            <a:ext cx="3902287" cy="101473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首次登录者需要在</a:t>
            </a:r>
            <a:r>
              <a:rPr lang="en-US" altLang="zh-CN" sz="2000" dirty="0">
                <a:latin typeface="微软雅黑" panose="020B0503020204020204" pitchFamily="34" charset="-122"/>
                <a:ea typeface="微软雅黑" panose="020B0503020204020204" pitchFamily="34" charset="-122"/>
              </a:rPr>
              <a:t>PU</a:t>
            </a:r>
            <a:r>
              <a:rPr lang="zh-CN" altLang="en-US" sz="2000" dirty="0">
                <a:latin typeface="微软雅黑" panose="020B0503020204020204" pitchFamily="34" charset="-122"/>
                <a:ea typeface="微软雅黑" panose="020B0503020204020204" pitchFamily="34" charset="-122"/>
              </a:rPr>
              <a:t>的进行账号初始化，</a:t>
            </a:r>
            <a:r>
              <a:rPr lang="zh-CN" altLang="en-US" sz="2000" dirty="0">
                <a:latin typeface="微软雅黑" panose="020B0503020204020204" pitchFamily="34" charset="-122"/>
                <a:ea typeface="微软雅黑" panose="020B0503020204020204" pitchFamily="34" charset="-122"/>
              </a:rPr>
              <a:t>网页版界面登录会提示 【请完善个人资料】</a:t>
            </a:r>
            <a:endParaRPr lang="zh-CN" altLang="en-US" sz="2000"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4966" y="1638380"/>
            <a:ext cx="4336495" cy="4542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911425" y="1178243"/>
            <a:ext cx="5545345"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467127" y="2011471"/>
            <a:ext cx="54354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719403" y="371188"/>
            <a:ext cx="3742296"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3907703" y="727363"/>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046531" y="371188"/>
            <a:ext cx="1665008" cy="1169551"/>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67733" y="457916"/>
            <a:ext cx="24878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0" y="457916"/>
            <a:ext cx="24878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781800" y="457835"/>
            <a:ext cx="491236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按要求完善初始化资料</a:t>
            </a:r>
            <a:endParaRPr lang="zh-CN" altLang="en-US" sz="2000">
              <a:latin typeface="微软雅黑" panose="020B0503020204020204" pitchFamily="34" charset="-122"/>
              <a:ea typeface="微软雅黑" panose="020B0503020204020204" pitchFamily="34" charset="-122"/>
            </a:endParaRPr>
          </a:p>
        </p:txBody>
      </p:sp>
      <p:sp>
        <p:nvSpPr>
          <p:cNvPr id="11" name="右箭头 10"/>
          <p:cNvSpPr/>
          <p:nvPr/>
        </p:nvSpPr>
        <p:spPr>
          <a:xfrm>
            <a:off x="6461414" y="3415553"/>
            <a:ext cx="1247987" cy="2159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7" name="文本框 1"/>
          <p:cNvSpPr txBox="1"/>
          <p:nvPr/>
        </p:nvSpPr>
        <p:spPr>
          <a:xfrm>
            <a:off x="7791874" y="2292169"/>
            <a:ext cx="3902287" cy="1630045"/>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完善账户个人资料，红色星号为必填项目，昵称、密码、手机号码、验证码、籍贯、身份证号码，填写完毕后，点击“创建账号</a:t>
            </a:r>
            <a:r>
              <a:rPr lang="zh-CN" altLang="en-US" sz="2000" dirty="0">
                <a:latin typeface="微软雅黑" panose="020B0503020204020204" pitchFamily="34" charset="-122"/>
                <a:ea typeface="微软雅黑" panose="020B0503020204020204" pitchFamily="34" charset="-122"/>
              </a:rPr>
              <a:t>“初始化动作完成。</a:t>
            </a:r>
            <a:endParaRPr lang="zh-CN" altLang="en-US"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10210" y="1406525"/>
            <a:ext cx="5797550" cy="50228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5807075" y="1178560"/>
            <a:ext cx="437896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r>
              <a:rPr lang="zh-CN" altLang="en-US" sz="20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账号正式激活可以正常使用操作啦</a:t>
            </a:r>
            <a:endParaRPr lang="zh-CN" altLang="en-US" sz="20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983615" y="1704975"/>
            <a:ext cx="9798685" cy="495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nvSpPr>
        <p:spPr>
          <a:xfrm>
            <a:off x="7875905" y="1971675"/>
            <a:ext cx="3126740" cy="4030980"/>
          </a:xfrm>
          <a:prstGeom prst="rect">
            <a:avLst/>
          </a:prstGeom>
          <a:noFill/>
          <a:ln w="9525">
            <a:noFill/>
          </a:ln>
        </p:spPr>
        <p:txBody>
          <a:bodyPr wrap="square">
            <a:spAutoFit/>
          </a:bodyPr>
          <a:lstStyle/>
          <a:p>
            <a:pPr indent="0"/>
            <a:r>
              <a:rPr lang="en-US" altLang="zh-CN"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1.</a:t>
            </a:r>
            <a:r>
              <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活动首页：</a:t>
            </a:r>
            <a:endPar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indent="0"/>
            <a:r>
              <a:rPr lang="zh-CN" altLang="en-US" sz="1600">
                <a:latin typeface="微软雅黑" panose="020B0503020204020204" pitchFamily="34" charset="-122"/>
                <a:ea typeface="微软雅黑" panose="020B0503020204020204" pitchFamily="34" charset="-122"/>
              </a:rPr>
              <a:t>包含热门推荐</a:t>
            </a:r>
            <a:r>
              <a:rPr lang="zh-CN" altLang="en-US" sz="1600">
                <a:latin typeface="微软雅黑" panose="020B0503020204020204" pitchFamily="34" charset="-122"/>
                <a:ea typeface="微软雅黑" panose="020B0503020204020204" pitchFamily="34" charset="-122"/>
              </a:rPr>
              <a:t>、</a:t>
            </a:r>
            <a:r>
              <a:rPr lang="en-US" altLang="zh-CN" sz="1600">
                <a:latin typeface="微软雅黑" panose="020B0503020204020204" pitchFamily="34" charset="-122"/>
                <a:ea typeface="微软雅黑" panose="020B0503020204020204" pitchFamily="34" charset="-122"/>
              </a:rPr>
              <a:t>PU</a:t>
            </a:r>
            <a:r>
              <a:rPr lang="zh-CN" altLang="en-US" sz="1600">
                <a:latin typeface="微软雅黑" panose="020B0503020204020204" pitchFamily="34" charset="-122"/>
                <a:ea typeface="微软雅黑" panose="020B0503020204020204" pitchFamily="34" charset="-122"/>
              </a:rPr>
              <a:t>官方活动</a:t>
            </a:r>
            <a:endParaRPr lang="zh-CN" altLang="en-US" sz="1600">
              <a:latin typeface="微软雅黑" panose="020B0503020204020204" pitchFamily="34" charset="-122"/>
              <a:ea typeface="微软雅黑" panose="020B0503020204020204" pitchFamily="34" charset="-122"/>
            </a:endParaRPr>
          </a:p>
          <a:p>
            <a:pPr indent="0"/>
            <a:r>
              <a:rPr lang="zh-CN" altLang="en-US" sz="1600">
                <a:latin typeface="微软雅黑" panose="020B0503020204020204" pitchFamily="34" charset="-122"/>
                <a:ea typeface="微软雅黑" panose="020B0503020204020204" pitchFamily="34" charset="-122"/>
              </a:rPr>
              <a:t>及全校所有活动</a:t>
            </a:r>
            <a:endParaRPr lang="zh-CN" altLang="en-US" sz="1600">
              <a:latin typeface="微软雅黑" panose="020B0503020204020204" pitchFamily="34" charset="-122"/>
              <a:ea typeface="微软雅黑" panose="020B0503020204020204" pitchFamily="34" charset="-122"/>
            </a:endParaRPr>
          </a:p>
          <a:p>
            <a:pPr indent="0"/>
            <a:endParaRPr lang="en-US" altLang="zh-CN"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indent="0"/>
            <a:r>
              <a:rPr lang="en-US" altLang="zh-CN"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2.</a:t>
            </a:r>
            <a:r>
              <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校园部落：</a:t>
            </a:r>
            <a:endPar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indent="0"/>
            <a:r>
              <a:rPr lang="zh-CN" altLang="en-US" sz="1600">
                <a:latin typeface="微软雅黑" panose="020B0503020204020204" pitchFamily="34" charset="-122"/>
                <a:ea typeface="微软雅黑" panose="020B0503020204020204" pitchFamily="34" charset="-122"/>
              </a:rPr>
              <a:t>校内学生组织、学生社团及</a:t>
            </a:r>
            <a:endParaRPr lang="zh-CN" altLang="en-US" sz="1600">
              <a:latin typeface="微软雅黑" panose="020B0503020204020204" pitchFamily="34" charset="-122"/>
              <a:ea typeface="微软雅黑" panose="020B0503020204020204" pitchFamily="34" charset="-122"/>
            </a:endParaRPr>
          </a:p>
          <a:p>
            <a:pPr indent="0"/>
            <a:r>
              <a:rPr lang="zh-CN" altLang="en-US" sz="1600">
                <a:latin typeface="微软雅黑" panose="020B0503020204020204" pitchFamily="34" charset="-122"/>
                <a:ea typeface="微软雅黑" panose="020B0503020204020204" pitchFamily="34" charset="-122"/>
              </a:rPr>
              <a:t>团支部统称为校园部落</a:t>
            </a:r>
            <a:endParaRPr lang="zh-CN" altLang="en-US" sz="1600">
              <a:latin typeface="微软雅黑" panose="020B0503020204020204" pitchFamily="34" charset="-122"/>
              <a:ea typeface="微软雅黑" panose="020B0503020204020204" pitchFamily="34" charset="-122"/>
            </a:endParaRPr>
          </a:p>
          <a:p>
            <a:pPr indent="0"/>
            <a:endParaRPr lang="en-US" altLang="zh-CN"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indent="0"/>
            <a:r>
              <a:rPr lang="en-US" altLang="zh-CN"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3.</a:t>
            </a:r>
            <a:r>
              <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校内通知：</a:t>
            </a:r>
            <a:endPar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indent="0"/>
            <a:r>
              <a:rPr lang="zh-CN" altLang="en-US" sz="1600">
                <a:latin typeface="微软雅黑" panose="020B0503020204020204" pitchFamily="34" charset="-122"/>
                <a:ea typeface="微软雅黑" panose="020B0503020204020204" pitchFamily="34" charset="-122"/>
              </a:rPr>
              <a:t>可以查看校方发布的通知公告</a:t>
            </a:r>
            <a:endParaRPr lang="zh-CN" altLang="en-US" sz="1600">
              <a:latin typeface="微软雅黑" panose="020B0503020204020204" pitchFamily="34" charset="-122"/>
              <a:ea typeface="微软雅黑" panose="020B0503020204020204" pitchFamily="34" charset="-122"/>
            </a:endParaRPr>
          </a:p>
          <a:p>
            <a:pPr indent="0"/>
            <a:endParaRPr lang="en-US" altLang="zh-CN"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indent="0"/>
            <a:r>
              <a:rPr lang="en-US" altLang="zh-CN"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4.</a:t>
            </a:r>
            <a:r>
              <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问卷：</a:t>
            </a:r>
            <a:endPar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indent="0"/>
            <a:r>
              <a:rPr lang="zh-CN" altLang="en-US" sz="1600">
                <a:latin typeface="微软雅黑" panose="020B0503020204020204" pitchFamily="34" charset="-122"/>
                <a:ea typeface="微软雅黑" panose="020B0503020204020204" pitchFamily="34" charset="-122"/>
              </a:rPr>
              <a:t>由校方发布学生完成问卷调查</a:t>
            </a:r>
            <a:endParaRPr lang="zh-CN" altLang="en-US" sz="1600">
              <a:latin typeface="微软雅黑" panose="020B0503020204020204" pitchFamily="34" charset="-122"/>
              <a:ea typeface="微软雅黑" panose="020B0503020204020204" pitchFamily="34" charset="-122"/>
            </a:endParaRPr>
          </a:p>
          <a:p>
            <a:pPr indent="0"/>
            <a:endParaRPr lang="en-US" altLang="zh-CN"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indent="0"/>
            <a:r>
              <a:rPr lang="en-US" altLang="zh-CN"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5.</a:t>
            </a:r>
            <a:r>
              <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申请学分（时）：</a:t>
            </a:r>
            <a:endPar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indent="0"/>
            <a:r>
              <a:rPr lang="zh-CN" altLang="en-US" sz="1600">
                <a:latin typeface="微软雅黑" panose="020B0503020204020204" pitchFamily="34" charset="-122"/>
                <a:ea typeface="微软雅黑" panose="020B0503020204020204" pitchFamily="34" charset="-122"/>
              </a:rPr>
              <a:t>可以申请第二课堂类学时</a:t>
            </a:r>
            <a:endParaRPr lang="zh-CN" altLang="en-US" sz="1600">
              <a:latin typeface="微软雅黑" panose="020B0503020204020204" pitchFamily="34" charset="-122"/>
              <a:ea typeface="微软雅黑" panose="020B0503020204020204" pitchFamily="34" charset="-122"/>
            </a:endParaRPr>
          </a:p>
        </p:txBody>
      </p:sp>
      <p:sp>
        <p:nvSpPr>
          <p:cNvPr id="11" name="矩形 10"/>
          <p:cNvSpPr/>
          <p:nvPr/>
        </p:nvSpPr>
        <p:spPr>
          <a:xfrm>
            <a:off x="1823720" y="1310005"/>
            <a:ext cx="2085975" cy="1106805"/>
          </a:xfrm>
          <a:prstGeom prst="rect">
            <a:avLst/>
          </a:prstGeom>
        </p:spPr>
        <p:txBody>
          <a:bodyPr wrap="square">
            <a:spAutoFit/>
          </a:bodyPr>
          <a:lstStyle/>
          <a:p>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2</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首页</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1"/>
          <p:cNvPicPr>
            <a:picLocks noChangeAspect="1"/>
          </p:cNvPicPr>
          <p:nvPr/>
        </p:nvPicPr>
        <p:blipFill>
          <a:blip r:embed="rId1"/>
          <a:stretch>
            <a:fillRect/>
          </a:stretch>
        </p:blipFill>
        <p:spPr>
          <a:xfrm>
            <a:off x="1127125" y="1971675"/>
            <a:ext cx="6216650" cy="40767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线 9"/>
          <p:cNvSpPr>
            <a:spLocks noChangeShapeType="1"/>
          </p:cNvSpPr>
          <p:nvPr/>
        </p:nvSpPr>
        <p:spPr bwMode="auto">
          <a:xfrm>
            <a:off x="2207568" y="1178243"/>
            <a:ext cx="4159009" cy="0"/>
          </a:xfrm>
          <a:prstGeom prst="line">
            <a:avLst/>
          </a:prstGeom>
          <a:noFill/>
          <a:ln w="6350">
            <a:solidFill>
              <a:srgbClr val="FC330E"/>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5" name="Rectangle 4"/>
          <p:cNvSpPr>
            <a:spLocks noChangeArrowheads="1"/>
          </p:cNvSpPr>
          <p:nvPr/>
        </p:nvSpPr>
        <p:spPr bwMode="auto">
          <a:xfrm>
            <a:off x="1874345" y="2012136"/>
            <a:ext cx="407657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tabLst>
                <a:tab pos="1104900" algn="l"/>
              </a:tabLs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400"/>
            <a:r>
              <a:rPr lang="zh-CN" altLang="en-US" sz="2000" dirty="0">
                <a:solidFill>
                  <a:prstClr val="black"/>
                </a:solidFill>
                <a:latin typeface="Calibri" panose="020F0502020204030204" charset="0"/>
                <a:ea typeface="Times New Roman" panose="02020603050405020304" pitchFamily="18" charset="0"/>
                <a:cs typeface="Arial" panose="020B0604020202020204" pitchFamily="34" charset="0"/>
              </a:rPr>
              <a:t>	</a:t>
            </a:r>
            <a:endParaRPr lang="en-US" altLang="zh-CN" dirty="0">
              <a:solidFill>
                <a:prstClr val="black"/>
              </a:solidFill>
            </a:endParaRPr>
          </a:p>
        </p:txBody>
      </p:sp>
      <p:sp>
        <p:nvSpPr>
          <p:cNvPr id="7" name="矩形 6"/>
          <p:cNvSpPr/>
          <p:nvPr/>
        </p:nvSpPr>
        <p:spPr>
          <a:xfrm>
            <a:off x="2063552" y="371187"/>
            <a:ext cx="2806722" cy="583565"/>
          </a:xfrm>
          <a:prstGeom prst="rect">
            <a:avLst/>
          </a:prstGeom>
        </p:spPr>
        <p:txBody>
          <a:bodyPr wrap="square">
            <a:spAutoFit/>
          </a:bodyPr>
          <a:lstStyle/>
          <a:p>
            <a:r>
              <a:rPr lang="en-US" altLang="zh-CN" sz="3200" b="1" dirty="0">
                <a:ln w="22225">
                  <a:solidFill>
                    <a:schemeClr val="accent2"/>
                  </a:solidFill>
                  <a:prstDash val="solid"/>
                </a:ln>
                <a:solidFill>
                  <a:schemeClr val="accent2">
                    <a:lumMod val="40000"/>
                    <a:lumOff val="60000"/>
                  </a:schemeClr>
                </a:solidFill>
                <a:effectLst/>
                <a:latin typeface="Calibri" panose="020F0502020204030204" charset="0"/>
                <a:ea typeface="Arial" panose="020B0604020202020204" pitchFamily="34" charset="0"/>
                <a:cs typeface="Arial" panose="020B0604020202020204" pitchFamily="34" charset="0"/>
                <a:sym typeface="+mn-ea"/>
              </a:rPr>
              <a:t>PU</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cs typeface="Arial" panose="020B0604020202020204" pitchFamily="34" charset="0"/>
                <a:sym typeface="+mn-ea"/>
              </a:rPr>
              <a:t>口袋校园</a:t>
            </a:r>
            <a:endParaRPr lang="zh-CN" altLang="en-US" dirty="0">
              <a:solidFill>
                <a:prstClr val="black"/>
              </a:solidFill>
            </a:endParaRPr>
          </a:p>
        </p:txBody>
      </p:sp>
      <p:cxnSp>
        <p:nvCxnSpPr>
          <p:cNvPr id="9" name="直接连接符 8"/>
          <p:cNvCxnSpPr/>
          <p:nvPr/>
        </p:nvCxnSpPr>
        <p:spPr>
          <a:xfrm>
            <a:off x="4454777" y="727362"/>
            <a:ext cx="0" cy="67948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58898" y="371187"/>
            <a:ext cx="1649095" cy="1168400"/>
          </a:xfrm>
          <a:prstGeom prst="rect">
            <a:avLst/>
          </a:prstGeom>
        </p:spPr>
        <p:txBody>
          <a:bodyPr wrap="none">
            <a:spAutoFit/>
          </a:bodyPr>
          <a:lstStyle/>
          <a:p>
            <a:pPr fontAlgn="base">
              <a:spcBef>
                <a:spcPct val="0"/>
              </a:spcBef>
              <a:spcAft>
                <a:spcPct val="0"/>
              </a:spcAft>
            </a:pPr>
            <a:r>
              <a:rPr lang="en-US" altLang="zh-CN" dirty="0">
                <a:solidFill>
                  <a:srgbClr val="666666"/>
                </a:solidFill>
                <a:ea typeface="Arial" panose="020B0604020202020204" pitchFamily="34" charset="0"/>
                <a:cs typeface="Arial" panose="020B0604020202020204" pitchFamily="34" charset="0"/>
              </a:rPr>
              <a:t>POCKET</a:t>
            </a:r>
            <a:endParaRPr lang="en-US" altLang="zh-CN" dirty="0">
              <a:solidFill>
                <a:srgbClr val="666666"/>
              </a:solidFill>
              <a:ea typeface="Arial" panose="020B0604020202020204" pitchFamily="34" charset="0"/>
              <a:cs typeface="Arial" panose="020B0604020202020204" pitchFamily="34" charset="0"/>
            </a:endParaRPr>
          </a:p>
          <a:p>
            <a:pPr fontAlgn="base">
              <a:spcBef>
                <a:spcPct val="0"/>
              </a:spcBef>
              <a:spcAft>
                <a:spcPct val="0"/>
              </a:spcAft>
            </a:pPr>
            <a:r>
              <a:rPr lang="en-US" altLang="zh-CN" sz="2400" dirty="0">
                <a:solidFill>
                  <a:srgbClr val="666666"/>
                </a:solidFill>
                <a:ea typeface="Arial" panose="020B0604020202020204" pitchFamily="34" charset="0"/>
                <a:cs typeface="Arial" panose="020B0604020202020204" pitchFamily="34" charset="0"/>
              </a:rPr>
              <a:t>UNIVERSITY</a:t>
            </a:r>
            <a:endParaRPr lang="en-US" altLang="zh-CN" sz="2400" dirty="0">
              <a:solidFill>
                <a:prstClr val="black"/>
              </a:solidFill>
            </a:endParaRPr>
          </a:p>
          <a:p>
            <a:pPr fontAlgn="base">
              <a:spcBef>
                <a:spcPct val="0"/>
              </a:spcBef>
              <a:spcAft>
                <a:spcPct val="0"/>
              </a:spcAft>
            </a:pPr>
            <a:endParaRPr lang="en-US" altLang="zh-CN" sz="28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Rectangle 22"/>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6" name="Rectangle 23"/>
          <p:cNvSpPr>
            <a:spLocks noChangeArrowheads="1"/>
          </p:cNvSpPr>
          <p:nvPr/>
        </p:nvSpPr>
        <p:spPr bwMode="auto">
          <a:xfrm>
            <a:off x="15748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28" name="Rectangle 25"/>
          <p:cNvSpPr>
            <a:spLocks noChangeArrowheads="1"/>
          </p:cNvSpPr>
          <p:nvPr/>
        </p:nvSpPr>
        <p:spPr bwMode="auto">
          <a:xfrm>
            <a:off x="1524000" y="444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29" name="Rectangle 26"/>
          <p:cNvSpPr>
            <a:spLocks noChangeArrowheads="1"/>
          </p:cNvSpPr>
          <p:nvPr/>
        </p:nvSpPr>
        <p:spPr bwMode="auto">
          <a:xfrm>
            <a:off x="1524000" y="458471"/>
            <a:ext cx="24638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fontAlgn="base">
              <a:spcBef>
                <a:spcPct val="0"/>
              </a:spcBef>
              <a:spcAft>
                <a:spcPct val="0"/>
              </a:spcAft>
            </a:pPr>
            <a:r>
              <a:rPr lang="en-US" altLang="zh-CN" sz="1000" dirty="0">
                <a:solidFill>
                  <a:srgbClr val="333333"/>
                </a:solidFill>
                <a:latin typeface="黑体" panose="02010609060101010101" pitchFamily="49" charset="-122"/>
                <a:ea typeface="黑体" panose="02010609060101010101" pitchFamily="49" charset="-122"/>
                <a:cs typeface="Arial" panose="020B0604020202020204" pitchFamily="34" charset="0"/>
              </a:rPr>
              <a:t> </a:t>
            </a:r>
            <a:endParaRPr lang="en-US" altLang="zh-CN" dirty="0">
              <a:solidFill>
                <a:prstClr val="black"/>
              </a:solidFill>
              <a:latin typeface="Arial" panose="020B0604020202020204" pitchFamily="34" charset="0"/>
              <a:cs typeface="宋体" panose="02010600030101010101" pitchFamily="2" charset="-122"/>
            </a:endParaRPr>
          </a:p>
        </p:txBody>
      </p:sp>
      <p:sp>
        <p:nvSpPr>
          <p:cNvPr id="4" name="文本框 3"/>
          <p:cNvSpPr txBox="1"/>
          <p:nvPr/>
        </p:nvSpPr>
        <p:spPr>
          <a:xfrm>
            <a:off x="6610350" y="457835"/>
            <a:ext cx="3684270" cy="398780"/>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11" name="矩形 10"/>
          <p:cNvSpPr/>
          <p:nvPr/>
        </p:nvSpPr>
        <p:spPr>
          <a:xfrm>
            <a:off x="1969135" y="1243330"/>
            <a:ext cx="2085975" cy="1106805"/>
          </a:xfrm>
          <a:prstGeom prst="rect">
            <a:avLst/>
          </a:prstGeom>
        </p:spPr>
        <p:txBody>
          <a:bodyPr wrap="square">
            <a:spAutoFit/>
          </a:bodyPr>
          <a:lstStyle/>
          <a:p>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3</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活动首页</a:t>
            </a:r>
            <a:endPar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r>
              <a:rPr lang="en-US" altLang="zh-CN" dirty="0"/>
              <a:t> </a:t>
            </a:r>
            <a:endParaRPr lang="zh-CN" altLang="zh-CN" dirty="0"/>
          </a:p>
          <a:p>
            <a:endParaRPr lang="zh-CN" altLang="zh-CN"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0" name="文本框 99"/>
          <p:cNvSpPr txBox="1"/>
          <p:nvPr/>
        </p:nvSpPr>
        <p:spPr>
          <a:xfrm>
            <a:off x="7688580" y="2263140"/>
            <a:ext cx="3175000" cy="2799715"/>
          </a:xfrm>
          <a:prstGeom prst="rect">
            <a:avLst/>
          </a:prstGeom>
          <a:noFill/>
          <a:ln w="9525">
            <a:noFill/>
          </a:ln>
        </p:spPr>
        <p:txBody>
          <a:bodyPr wrap="square">
            <a:spAutoFit/>
          </a:bodyPr>
          <a:lstStyle/>
          <a:p>
            <a:pPr indent="0"/>
            <a:r>
              <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活动首页频道分为：</a:t>
            </a:r>
            <a:endParaRPr lang="zh-CN" altLang="en-US" sz="16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a:latin typeface="微软雅黑" panose="020B0503020204020204" pitchFamily="34" charset="-122"/>
                <a:ea typeface="微软雅黑" panose="020B0503020204020204" pitchFamily="34" charset="-122"/>
                <a:cs typeface="宋体" panose="02010600030101010101" pitchFamily="2" charset="-122"/>
              </a:rPr>
              <a:t>热门推荐活动 </a:t>
            </a:r>
            <a:endParaRPr lang="zh-CN" altLang="en-US" sz="1600">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a:latin typeface="微软雅黑" panose="020B0503020204020204" pitchFamily="34" charset="-122"/>
                <a:ea typeface="微软雅黑" panose="020B0503020204020204" pitchFamily="34" charset="-122"/>
                <a:cs typeface="宋体" panose="02010600030101010101" pitchFamily="2" charset="-122"/>
              </a:rPr>
              <a:t>我参与的 </a:t>
            </a:r>
            <a:endParaRPr lang="zh-CN" altLang="en-US" sz="1600">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a:latin typeface="微软雅黑" panose="020B0503020204020204" pitchFamily="34" charset="-122"/>
                <a:ea typeface="微软雅黑" panose="020B0503020204020204" pitchFamily="34" charset="-122"/>
                <a:cs typeface="宋体" panose="02010600030101010101" pitchFamily="2" charset="-122"/>
              </a:rPr>
              <a:t>我发起的  </a:t>
            </a:r>
            <a:endParaRPr lang="zh-CN" altLang="en-US" sz="1600">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a:latin typeface="微软雅黑" panose="020B0503020204020204" pitchFamily="34" charset="-122"/>
                <a:ea typeface="微软雅黑" panose="020B0503020204020204" pitchFamily="34" charset="-122"/>
                <a:cs typeface="宋体" panose="02010600030101010101" pitchFamily="2" charset="-122"/>
              </a:rPr>
              <a:t>待完结的  </a:t>
            </a:r>
            <a:endParaRPr lang="zh-CN" altLang="en-US" sz="1600">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600">
              <a:latin typeface="微软雅黑" panose="020B0503020204020204" pitchFamily="34" charset="-122"/>
              <a:ea typeface="微软雅黑" panose="020B0503020204020204" pitchFamily="34" charset="-122"/>
              <a:cs typeface="宋体" panose="02010600030101010101" pitchFamily="2" charset="-122"/>
            </a:endParaRPr>
          </a:p>
          <a:p>
            <a:pPr indent="0"/>
            <a:endParaRPr lang="zh-CN" altLang="en-US" sz="1600">
              <a:latin typeface="微软雅黑" panose="020B0503020204020204" pitchFamily="34" charset="-122"/>
              <a:ea typeface="微软雅黑" panose="020B0503020204020204" pitchFamily="34" charset="-122"/>
              <a:cs typeface="宋体" panose="02010600030101010101" pitchFamily="2" charset="-122"/>
            </a:endParaRPr>
          </a:p>
          <a:p>
            <a:pPr indent="0"/>
            <a:r>
              <a:rPr lang="zh-CN" altLang="en-US" sz="1600">
                <a:latin typeface="微软雅黑" panose="020B0503020204020204" pitchFamily="34" charset="-122"/>
                <a:ea typeface="微软雅黑" panose="020B0503020204020204" pitchFamily="34" charset="-122"/>
                <a:cs typeface="宋体" panose="02010600030101010101" pitchFamily="2" charset="-122"/>
              </a:rPr>
              <a:t>可以根据需要的频道、分类、组织等自行选择搜索指定活动点击活动名称报名参加</a:t>
            </a:r>
            <a:endParaRPr lang="zh-CN" altLang="en-US" sz="1600">
              <a:latin typeface="微软雅黑" panose="020B0503020204020204" pitchFamily="34" charset="-122"/>
              <a:ea typeface="微软雅黑" panose="020B0503020204020204" pitchFamily="34" charset="-122"/>
              <a:cs typeface="宋体" panose="02010600030101010101" pitchFamily="2" charset="-122"/>
            </a:endParaRPr>
          </a:p>
          <a:p>
            <a:endParaRPr lang="zh-CN" altLang="en-US" sz="160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585470" y="2048510"/>
            <a:ext cx="6654800" cy="3721100"/>
          </a:xfrm>
          <a:prstGeom prst="rect">
            <a:avLst/>
          </a:prstGeom>
        </p:spPr>
      </p:pic>
    </p:spTree>
  </p:cSld>
  <p:clrMapOvr>
    <a:masterClrMapping/>
  </p:clrMapOvr>
</p:sld>
</file>

<file path=ppt/tags/tag1.xml><?xml version="1.0" encoding="utf-8"?>
<p:tagLst xmlns:p="http://schemas.openxmlformats.org/presentationml/2006/main">
  <p:tag name="REFSHAPE" val="434100740"/>
  <p:tag name="KSO_WM_UNIT_PLACING_PICTURE_USER_VIEWPORT" val="{&quot;height&quot;:7700,&quot;width&quot;:401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3853</Words>
  <Application>WPS 演示</Application>
  <PresentationFormat>宽屏</PresentationFormat>
  <Paragraphs>734</Paragraphs>
  <Slides>40</Slides>
  <Notes>4</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40</vt:i4>
      </vt:variant>
    </vt:vector>
  </HeadingPairs>
  <TitlesOfParts>
    <vt:vector size="57" baseType="lpstr">
      <vt:lpstr>Arial</vt:lpstr>
      <vt:lpstr>宋体</vt:lpstr>
      <vt:lpstr>Wingdings</vt:lpstr>
      <vt:lpstr>微软雅黑</vt:lpstr>
      <vt:lpstr>Wingdings</vt:lpstr>
      <vt:lpstr>Arial Unicode MS</vt:lpstr>
      <vt:lpstr>Calibri</vt:lpstr>
      <vt:lpstr>PMingLiU</vt:lpstr>
      <vt:lpstr>Segoe Print</vt:lpstr>
      <vt:lpstr>Roboto</vt:lpstr>
      <vt:lpstr>Times New Roman</vt:lpstr>
      <vt:lpstr>Arial Unicode MS</vt:lpstr>
      <vt:lpstr>黑体</vt:lpstr>
      <vt:lpstr>Calibri Light</vt:lpstr>
      <vt:lpstr>Office Theme</vt:lpstr>
      <vt:lpstr>Office 主题</vt:lpstr>
      <vt:lpstr>1_Office 主题</vt:lpstr>
      <vt:lpstr>无边界校园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石头先生</cp:lastModifiedBy>
  <cp:revision>172</cp:revision>
  <dcterms:created xsi:type="dcterms:W3CDTF">2019-06-19T02:08:00Z</dcterms:created>
  <dcterms:modified xsi:type="dcterms:W3CDTF">2020-04-21T05:41:55Z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